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3" r:id="rId7"/>
    <p:sldId id="264" r:id="rId8"/>
    <p:sldId id="262" r:id="rId9"/>
    <p:sldId id="266" r:id="rId10"/>
    <p:sldId id="265" r:id="rId11"/>
    <p:sldId id="267" r:id="rId12"/>
    <p:sldId id="275" r:id="rId13"/>
    <p:sldId id="272" r:id="rId14"/>
    <p:sldId id="273" r:id="rId15"/>
    <p:sldId id="268" r:id="rId16"/>
    <p:sldId id="269" r:id="rId17"/>
    <p:sldId id="270" r:id="rId18"/>
    <p:sldId id="271" r:id="rId19"/>
    <p:sldId id="276" r:id="rId20"/>
    <p:sldId id="260" r:id="rId21"/>
    <p:sldId id="274"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80" autoAdjust="0"/>
    <p:restoredTop sz="94660"/>
  </p:normalViewPr>
  <p:slideViewPr>
    <p:cSldViewPr snapToGrid="0">
      <p:cViewPr>
        <p:scale>
          <a:sx n="80" d="100"/>
          <a:sy n="80" d="100"/>
        </p:scale>
        <p:origin x="-840" y="-3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7/09/14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7/09/14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7/09/14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7/09/14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7/09/14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7/09/14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7/09/14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7/09/14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7/09/14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7/09/14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7/09/14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Birds and the Bees</a:t>
            </a:r>
            <a:endParaRPr lang="en-NZ" dirty="0"/>
          </a:p>
        </p:txBody>
      </p:sp>
      <p:sp>
        <p:nvSpPr>
          <p:cNvPr id="3" name="Subtitle 2"/>
          <p:cNvSpPr>
            <a:spLocks noGrp="1"/>
          </p:cNvSpPr>
          <p:nvPr>
            <p:ph type="subTitle" idx="1"/>
          </p:nvPr>
        </p:nvSpPr>
        <p:spPr/>
        <p:txBody>
          <a:bodyPr/>
          <a:lstStyle/>
          <a:p>
            <a:r>
              <a:rPr lang="en-NZ" dirty="0" smtClean="0"/>
              <a:t>Reproductive techniques</a:t>
            </a:r>
          </a:p>
          <a:p>
            <a:r>
              <a:rPr lang="en-NZ" dirty="0" smtClean="0"/>
              <a:t>Achievement standard 2.5</a:t>
            </a:r>
            <a:endParaRPr lang="en-NZ" dirty="0"/>
          </a:p>
        </p:txBody>
      </p:sp>
    </p:spTree>
    <p:extLst>
      <p:ext uri="{BB962C8B-B14F-4D97-AF65-F5344CB8AC3E}">
        <p14:creationId xmlns:p14="http://schemas.microsoft.com/office/powerpoint/2010/main" val="3866131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Flushing - Step Four</a:t>
            </a:r>
            <a:br>
              <a:rPr lang="en-NZ" dirty="0" smtClean="0"/>
            </a:br>
            <a:endParaRPr lang="en-NZ" dirty="0"/>
          </a:p>
        </p:txBody>
      </p:sp>
      <p:sp>
        <p:nvSpPr>
          <p:cNvPr id="3" name="Content Placeholder 2"/>
          <p:cNvSpPr>
            <a:spLocks noGrp="1"/>
          </p:cNvSpPr>
          <p:nvPr>
            <p:ph idx="1"/>
          </p:nvPr>
        </p:nvSpPr>
        <p:spPr/>
        <p:txBody>
          <a:bodyPr/>
          <a:lstStyle/>
          <a:p>
            <a:endParaRPr lang="en-NZ" dirty="0"/>
          </a:p>
        </p:txBody>
      </p:sp>
    </p:spTree>
    <p:extLst>
      <p:ext uri="{BB962C8B-B14F-4D97-AF65-F5344CB8AC3E}">
        <p14:creationId xmlns:p14="http://schemas.microsoft.com/office/powerpoint/2010/main" val="165600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Flushing - Step Five</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Leave the mobs on good feed so that they keep good condition during mating. If temperatures drop during 7 weeks after the end of flushing give the ewes a bit more feed because cold shock can kill an embryo up to 4 weeks after conception</a:t>
            </a:r>
          </a:p>
          <a:p>
            <a:r>
              <a:rPr lang="en-NZ" dirty="0" smtClean="0"/>
              <a:t>Teaser rams </a:t>
            </a:r>
            <a:r>
              <a:rPr lang="en-NZ" dirty="0"/>
              <a:t>may go out sooner during flushing time. This helps stimulate the ewes into going into oestrus, and coming on heat. A teaser ram is a cryptorchid, it has the desire to </a:t>
            </a:r>
            <a:r>
              <a:rPr lang="en-NZ" dirty="0" smtClean="0"/>
              <a:t>mate (libido) </a:t>
            </a:r>
            <a:r>
              <a:rPr lang="en-NZ" dirty="0"/>
              <a:t>but with no fertile </a:t>
            </a:r>
            <a:r>
              <a:rPr lang="en-NZ" dirty="0" smtClean="0"/>
              <a:t>sperm. This is a result of the scrotum is removed but the testicles are put into the body where it is too hot to produce working sperm. The ewes will respond to potent pheromones that has a very strong scent are excreted into the ram’s wool and begin their oestrus cycling. Almost all of the ewes will produce an egg within a couple of days of the teaser being introduced to the mob.</a:t>
            </a:r>
            <a:endParaRPr lang="en-NZ" dirty="0"/>
          </a:p>
          <a:p>
            <a:r>
              <a:rPr lang="en-NZ" dirty="0" smtClean="0"/>
              <a:t>Keep the teaser ram in the mob for 2 days, after that take the teaser rams out and then put the proper rams into the mob. Before you do this check the rams health eg. </a:t>
            </a:r>
            <a:r>
              <a:rPr lang="en-NZ" dirty="0" err="1" smtClean="0"/>
              <a:t>Bcs</a:t>
            </a:r>
            <a:r>
              <a:rPr lang="en-NZ" dirty="0" smtClean="0"/>
              <a:t> &gt;3, no limping, no </a:t>
            </a:r>
            <a:r>
              <a:rPr lang="en-NZ" dirty="0" err="1" smtClean="0"/>
              <a:t>footrot</a:t>
            </a:r>
            <a:r>
              <a:rPr lang="en-NZ" dirty="0" smtClean="0"/>
              <a:t>.</a:t>
            </a:r>
          </a:p>
        </p:txBody>
      </p:sp>
    </p:spTree>
    <p:extLst>
      <p:ext uri="{BB962C8B-B14F-4D97-AF65-F5344CB8AC3E}">
        <p14:creationId xmlns:p14="http://schemas.microsoft.com/office/powerpoint/2010/main" val="441588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Flushing – Step five continued</a:t>
            </a:r>
            <a:endParaRPr lang="en-NZ" dirty="0"/>
          </a:p>
        </p:txBody>
      </p:sp>
      <p:sp>
        <p:nvSpPr>
          <p:cNvPr id="3" name="Content Placeholder 2"/>
          <p:cNvSpPr>
            <a:spLocks noGrp="1"/>
          </p:cNvSpPr>
          <p:nvPr>
            <p:ph idx="1"/>
          </p:nvPr>
        </p:nvSpPr>
        <p:spPr/>
        <p:txBody>
          <a:bodyPr/>
          <a:lstStyle/>
          <a:p>
            <a:r>
              <a:rPr lang="en-NZ" dirty="0" smtClean="0"/>
              <a:t>Sheep are photoperiod sensitive. which means that they respond to the length of the day, this means that they can detect if the season is going into winter or summer. Ewes will become most sexually active during the autumn so that their lambs would be born in the spring. And during the winter ewes often wont even cycle and produce eggs.</a:t>
            </a:r>
            <a:endParaRPr lang="en-NZ" dirty="0"/>
          </a:p>
        </p:txBody>
      </p:sp>
    </p:spTree>
    <p:extLst>
      <p:ext uri="{BB962C8B-B14F-4D97-AF65-F5344CB8AC3E}">
        <p14:creationId xmlns:p14="http://schemas.microsoft.com/office/powerpoint/2010/main" val="2344581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Flushing - Conclusion</a:t>
            </a:r>
            <a:endParaRPr lang="en-NZ" dirty="0"/>
          </a:p>
        </p:txBody>
      </p:sp>
      <p:sp>
        <p:nvSpPr>
          <p:cNvPr id="3" name="Content Placeholder 2"/>
          <p:cNvSpPr>
            <a:spLocks noGrp="1"/>
          </p:cNvSpPr>
          <p:nvPr>
            <p:ph idx="1"/>
          </p:nvPr>
        </p:nvSpPr>
        <p:spPr/>
        <p:txBody>
          <a:bodyPr/>
          <a:lstStyle/>
          <a:p>
            <a:r>
              <a:rPr lang="en-NZ" dirty="0" smtClean="0"/>
              <a:t>When the animals have gained in weight sufficiently the ovulation rates should have increased. (ewes should produce up to 3 eggs, cows usually 1, and sows up to 20)</a:t>
            </a:r>
          </a:p>
          <a:p>
            <a:r>
              <a:rPr lang="en-NZ" dirty="0" smtClean="0"/>
              <a:t>Animals should not only been given more feed but higher quality feed as well you may have to give a grain supplement as well</a:t>
            </a:r>
          </a:p>
          <a:p>
            <a:r>
              <a:rPr lang="en-NZ" dirty="0" smtClean="0"/>
              <a:t>Flushing works the best of animals with a low BCS (3 or lower)</a:t>
            </a:r>
            <a:endParaRPr lang="en-NZ" dirty="0"/>
          </a:p>
        </p:txBody>
      </p:sp>
    </p:spTree>
    <p:extLst>
      <p:ext uri="{BB962C8B-B14F-4D97-AF65-F5344CB8AC3E}">
        <p14:creationId xmlns:p14="http://schemas.microsoft.com/office/powerpoint/2010/main" val="3984330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Pregnancy Scanning</a:t>
            </a:r>
            <a:endParaRPr lang="en-NZ" dirty="0"/>
          </a:p>
        </p:txBody>
      </p:sp>
      <p:sp>
        <p:nvSpPr>
          <p:cNvPr id="3" name="Content Placeholder 2"/>
          <p:cNvSpPr>
            <a:spLocks noGrp="1"/>
          </p:cNvSpPr>
          <p:nvPr>
            <p:ph idx="1"/>
          </p:nvPr>
        </p:nvSpPr>
        <p:spPr/>
        <p:txBody>
          <a:bodyPr/>
          <a:lstStyle/>
          <a:p>
            <a:r>
              <a:rPr lang="en-NZ" dirty="0" smtClean="0"/>
              <a:t>What is scanning?</a:t>
            </a:r>
          </a:p>
          <a:p>
            <a:pPr lvl="1"/>
            <a:r>
              <a:rPr lang="en-NZ" dirty="0" smtClean="0"/>
              <a:t>Pregnancy scanning is using an ultrasound scanner to tell if a ewe is pregnant or wet/dry. An ultrasound scanner can also tell how many lambs she is carrying, and if the lambs will come early or late. (scanning also works for other animals like cows)</a:t>
            </a:r>
          </a:p>
          <a:p>
            <a:pPr lvl="1"/>
            <a:r>
              <a:rPr lang="en-NZ" dirty="0" smtClean="0"/>
              <a:t>Usually a contractor will come in and scan the animals for you.</a:t>
            </a:r>
          </a:p>
          <a:p>
            <a:pPr lvl="1"/>
            <a:r>
              <a:rPr lang="en-NZ" dirty="0" smtClean="0"/>
              <a:t>Scanning is usually done within 100 days the ram going out.</a:t>
            </a:r>
          </a:p>
          <a:p>
            <a:pPr lvl="1"/>
            <a:r>
              <a:rPr lang="en-NZ" dirty="0" smtClean="0"/>
              <a:t>This procedure is non intrusive and doesn’t put the animal under much stress.</a:t>
            </a:r>
            <a:endParaRPr lang="en-NZ" dirty="0"/>
          </a:p>
        </p:txBody>
      </p:sp>
    </p:spTree>
    <p:extLst>
      <p:ext uri="{BB962C8B-B14F-4D97-AF65-F5344CB8AC3E}">
        <p14:creationId xmlns:p14="http://schemas.microsoft.com/office/powerpoint/2010/main" val="3750485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Scanning – step one</a:t>
            </a:r>
            <a:endParaRPr lang="en-NZ" dirty="0"/>
          </a:p>
        </p:txBody>
      </p:sp>
      <p:sp>
        <p:nvSpPr>
          <p:cNvPr id="3" name="Content Placeholder 2"/>
          <p:cNvSpPr>
            <a:spLocks noGrp="1"/>
          </p:cNvSpPr>
          <p:nvPr>
            <p:ph idx="1"/>
          </p:nvPr>
        </p:nvSpPr>
        <p:spPr/>
        <p:txBody>
          <a:bodyPr/>
          <a:lstStyle/>
          <a:p>
            <a:r>
              <a:rPr lang="en-NZ" dirty="0" smtClean="0"/>
              <a:t>Contact a local scanning operator early, he will be able to tell you much more because he has first hand experience. Make sure you book in quickly because they are often very busy during the time that most people want to scan.</a:t>
            </a:r>
          </a:p>
          <a:p>
            <a:r>
              <a:rPr lang="en-NZ" dirty="0" smtClean="0"/>
              <a:t>Scanning should be done within 90 to 100 days of the ram going out, during early July. It must be done during this period so that the foetus is large enough to be detected by the scanner. Mark this on your calendar.</a:t>
            </a:r>
          </a:p>
          <a:p>
            <a:r>
              <a:rPr lang="en-NZ" dirty="0" smtClean="0"/>
              <a:t>The scanner will probably bring a portable crush, screen, the actual scanner, and chalk</a:t>
            </a:r>
          </a:p>
        </p:txBody>
      </p:sp>
    </p:spTree>
    <p:extLst>
      <p:ext uri="{BB962C8B-B14F-4D97-AF65-F5344CB8AC3E}">
        <p14:creationId xmlns:p14="http://schemas.microsoft.com/office/powerpoint/2010/main" val="2216457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Scanning – Step Two</a:t>
            </a:r>
            <a:endParaRPr lang="en-NZ" dirty="0"/>
          </a:p>
        </p:txBody>
      </p:sp>
      <p:sp>
        <p:nvSpPr>
          <p:cNvPr id="3" name="Content Placeholder 2"/>
          <p:cNvSpPr>
            <a:spLocks noGrp="1"/>
          </p:cNvSpPr>
          <p:nvPr>
            <p:ph idx="1"/>
          </p:nvPr>
        </p:nvSpPr>
        <p:spPr/>
        <p:txBody>
          <a:bodyPr/>
          <a:lstStyle/>
          <a:p>
            <a:r>
              <a:rPr lang="en-NZ" dirty="0" smtClean="0"/>
              <a:t>Ewes need to be off grass for at least 12 hours. This is needed because it makes scanning much easier by having less feed in the ewe to get in the way, and so that the ewe can be handled in the yards under less stress.</a:t>
            </a:r>
          </a:p>
          <a:p>
            <a:r>
              <a:rPr lang="en-NZ" dirty="0" smtClean="0"/>
              <a:t>You will need to provide a set of yards preferably covered so that the scanner and his equipment can be protected, power so that they can run their equipment, and 2 or 3 labour units.</a:t>
            </a:r>
            <a:endParaRPr lang="en-NZ" dirty="0"/>
          </a:p>
        </p:txBody>
      </p:sp>
    </p:spTree>
    <p:extLst>
      <p:ext uri="{BB962C8B-B14F-4D97-AF65-F5344CB8AC3E}">
        <p14:creationId xmlns:p14="http://schemas.microsoft.com/office/powerpoint/2010/main" val="73199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Scanning  - Step Three</a:t>
            </a:r>
            <a:endParaRPr lang="en-NZ" dirty="0"/>
          </a:p>
        </p:txBody>
      </p:sp>
      <p:sp>
        <p:nvSpPr>
          <p:cNvPr id="3" name="Content Placeholder 2"/>
          <p:cNvSpPr>
            <a:spLocks noGrp="1"/>
          </p:cNvSpPr>
          <p:nvPr>
            <p:ph idx="1"/>
          </p:nvPr>
        </p:nvSpPr>
        <p:spPr>
          <a:xfrm>
            <a:off x="689244" y="1673355"/>
            <a:ext cx="8946541" cy="4206214"/>
          </a:xfrm>
        </p:spPr>
        <p:txBody>
          <a:bodyPr/>
          <a:lstStyle/>
          <a:p>
            <a:pPr lvl="1"/>
            <a:r>
              <a:rPr lang="en-NZ" dirty="0" smtClean="0"/>
              <a:t>Help the contractor set up and make sure that everything is prepared before he gets there.</a:t>
            </a:r>
          </a:p>
          <a:p>
            <a:pPr lvl="1"/>
            <a:r>
              <a:rPr lang="en-NZ" dirty="0" smtClean="0"/>
              <a:t>After he has set up you can push the ewes through, the scanning operator will look on a small grey-scale screen while using a hand held ultrasound device on the area of skin between the udder and the hind leg to see if a ewe is wet, dry, has a single, twins, or triplets. It is very difficult to tell the difference and it takes a very trained eye to do so as this picture shows</a:t>
            </a:r>
          </a:p>
        </p:txBody>
      </p:sp>
      <p:pic>
        <p:nvPicPr>
          <p:cNvPr id="2050" name="Picture 2" descr="http://1.bp.blogspot.com/-pE8cFUlrfw4/US50iqGO4JI/AAAAAAAAAC8/fRRFSgwN1Ng/s1600/6+wee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5153" y="3830330"/>
            <a:ext cx="4485436" cy="3027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1450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Scanning – Step four</a:t>
            </a:r>
            <a:endParaRPr lang="en-NZ" dirty="0"/>
          </a:p>
        </p:txBody>
      </p:sp>
      <p:sp>
        <p:nvSpPr>
          <p:cNvPr id="3" name="Content Placeholder 2"/>
          <p:cNvSpPr>
            <a:spLocks noGrp="1"/>
          </p:cNvSpPr>
          <p:nvPr>
            <p:ph idx="1"/>
          </p:nvPr>
        </p:nvSpPr>
        <p:spPr/>
        <p:txBody>
          <a:bodyPr>
            <a:normAutofit fontScale="92500" lnSpcReduction="10000"/>
          </a:bodyPr>
          <a:lstStyle/>
          <a:p>
            <a:r>
              <a:rPr lang="en-NZ" dirty="0" smtClean="0"/>
              <a:t>When the sheep go through the scanning apparatus use chalk to mark them into different groups and then draft them.</a:t>
            </a:r>
          </a:p>
          <a:p>
            <a:r>
              <a:rPr lang="en-NZ" dirty="0" smtClean="0"/>
              <a:t>You should draft them into different groups so that you can feed the ewes based on how many lambs she is carrying. Singles will need less feed so they can be put on a hill block. Twins and triplets will need more feed because they have more lambs to feed and grow up until weaning where they will no longer have to provide milk. Twins and triplets will also need to be monitored more because they can become cast more easily and are more likely to have birthing problems. More feed is need after the lambs have been born as well because if a ewe feels that she cannot provide for it she will abandon it. It is also best to lamb on blocks that have good shelter because weather is a large factor of lamb mortality rates. A paddock that is good for lambing will have tussock or similar shelter and should be mostly dry so that lambs will find it easier to survive and grow.</a:t>
            </a:r>
            <a:endParaRPr lang="en-NZ" dirty="0"/>
          </a:p>
        </p:txBody>
      </p:sp>
    </p:spTree>
    <p:extLst>
      <p:ext uri="{BB962C8B-B14F-4D97-AF65-F5344CB8AC3E}">
        <p14:creationId xmlns:p14="http://schemas.microsoft.com/office/powerpoint/2010/main" val="1501524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Scanning – Summary</a:t>
            </a:r>
            <a:endParaRPr lang="en-NZ" dirty="0"/>
          </a:p>
        </p:txBody>
      </p:sp>
      <p:sp>
        <p:nvSpPr>
          <p:cNvPr id="3" name="Content Placeholder 2"/>
          <p:cNvSpPr>
            <a:spLocks noGrp="1"/>
          </p:cNvSpPr>
          <p:nvPr>
            <p:ph idx="1"/>
          </p:nvPr>
        </p:nvSpPr>
        <p:spPr/>
        <p:txBody>
          <a:bodyPr/>
          <a:lstStyle/>
          <a:p>
            <a:pPr marL="0" indent="0">
              <a:buNone/>
            </a:pPr>
            <a:r>
              <a:rPr lang="en-NZ" dirty="0" smtClean="0"/>
              <a:t>Pregnancy Scanning is a very useful tool for farmers because it allows them to provide more feed to ewes that have more lambs and to cull the ones that have none so they don’t have to waste feed and money.</a:t>
            </a:r>
            <a:endParaRPr lang="en-NZ" dirty="0"/>
          </a:p>
        </p:txBody>
      </p:sp>
    </p:spTree>
    <p:extLst>
      <p:ext uri="{BB962C8B-B14F-4D97-AF65-F5344CB8AC3E}">
        <p14:creationId xmlns:p14="http://schemas.microsoft.com/office/powerpoint/2010/main" val="350265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C.I.D.R’s</a:t>
            </a:r>
            <a:endParaRPr lang="en-NZ" dirty="0"/>
          </a:p>
        </p:txBody>
      </p:sp>
      <p:sp>
        <p:nvSpPr>
          <p:cNvPr id="3" name="Content Placeholder 2"/>
          <p:cNvSpPr>
            <a:spLocks noGrp="1"/>
          </p:cNvSpPr>
          <p:nvPr>
            <p:ph idx="1"/>
          </p:nvPr>
        </p:nvSpPr>
        <p:spPr/>
        <p:txBody>
          <a:bodyPr>
            <a:normAutofit lnSpcReduction="10000"/>
          </a:bodyPr>
          <a:lstStyle/>
          <a:p>
            <a:r>
              <a:rPr lang="en-NZ" dirty="0" smtClean="0"/>
              <a:t>A Controlled Internal Drug Release Device is…</a:t>
            </a:r>
          </a:p>
          <a:p>
            <a:pPr lvl="1"/>
            <a:r>
              <a:rPr lang="en-NZ" dirty="0" smtClean="0"/>
              <a:t>A “T” shaped device impregnated with progesterone</a:t>
            </a:r>
          </a:p>
          <a:p>
            <a:pPr lvl="1"/>
            <a:r>
              <a:rPr lang="en-NZ" dirty="0" smtClean="0"/>
              <a:t>It is inserted into the vagina with an insertion device</a:t>
            </a:r>
          </a:p>
          <a:p>
            <a:pPr lvl="1"/>
            <a:r>
              <a:rPr lang="en-NZ" dirty="0" smtClean="0"/>
              <a:t>The two arms that form the top of the T hold the CIDR in the animal</a:t>
            </a:r>
          </a:p>
          <a:p>
            <a:pPr lvl="1"/>
            <a:r>
              <a:rPr lang="en-NZ" dirty="0" smtClean="0"/>
              <a:t>There is a plastic tab that hangs out of the vagina to remove the CIDR</a:t>
            </a:r>
          </a:p>
          <a:p>
            <a:pPr lvl="1"/>
            <a:r>
              <a:rPr lang="en-NZ" dirty="0" smtClean="0"/>
              <a:t>The Progesterone seeps off the device and stops the follicle maturing</a:t>
            </a:r>
          </a:p>
          <a:p>
            <a:pPr lvl="1"/>
            <a:r>
              <a:rPr lang="en-NZ" dirty="0" smtClean="0"/>
              <a:t>A female animal will begin her cycle about 3 days after the device is removed, this is because the sudden lack of progesterone in her system allows the follicle to mature.</a:t>
            </a:r>
          </a:p>
          <a:p>
            <a:pPr lvl="1"/>
            <a:r>
              <a:rPr lang="en-NZ" dirty="0" smtClean="0"/>
              <a:t>This improves production by allowing the farmer to control when the female will begin cycling, this means </a:t>
            </a:r>
            <a:r>
              <a:rPr lang="en-NZ" dirty="0" err="1" smtClean="0"/>
              <a:t>Aiing</a:t>
            </a:r>
            <a:r>
              <a:rPr lang="en-NZ" dirty="0" smtClean="0"/>
              <a:t> will be much more effective and is likely to succeed.</a:t>
            </a:r>
            <a:endParaRPr lang="en-NZ" dirty="0"/>
          </a:p>
        </p:txBody>
      </p:sp>
    </p:spTree>
    <p:extLst>
      <p:ext uri="{BB962C8B-B14F-4D97-AF65-F5344CB8AC3E}">
        <p14:creationId xmlns:p14="http://schemas.microsoft.com/office/powerpoint/2010/main" val="3065046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Task 2 - Scenario</a:t>
            </a:r>
            <a:endParaRPr lang="en-NZ" dirty="0"/>
          </a:p>
        </p:txBody>
      </p:sp>
      <p:sp>
        <p:nvSpPr>
          <p:cNvPr id="3" name="Content Placeholder 2"/>
          <p:cNvSpPr>
            <a:spLocks noGrp="1"/>
          </p:cNvSpPr>
          <p:nvPr>
            <p:ph idx="1"/>
          </p:nvPr>
        </p:nvSpPr>
        <p:spPr/>
        <p:txBody>
          <a:bodyPr/>
          <a:lstStyle/>
          <a:p>
            <a:r>
              <a:rPr lang="en-NZ" dirty="0" smtClean="0"/>
              <a:t>Sheep farmer, hill country farm in above average rainfall area and prone to snow wants to review the reproductive technologies on his farm. You recommend scanning.</a:t>
            </a:r>
            <a:endParaRPr lang="en-NZ" dirty="0"/>
          </a:p>
          <a:p>
            <a:pPr lvl="1"/>
            <a:r>
              <a:rPr lang="en-NZ" dirty="0" smtClean="0"/>
              <a:t>Consider the number of stock getting pregnant</a:t>
            </a:r>
          </a:p>
          <a:p>
            <a:pPr lvl="1"/>
            <a:r>
              <a:rPr lang="en-NZ" dirty="0" smtClean="0"/>
              <a:t>The genetic potential of the offspring</a:t>
            </a:r>
          </a:p>
          <a:p>
            <a:pPr lvl="1"/>
            <a:r>
              <a:rPr lang="en-NZ" dirty="0" smtClean="0"/>
              <a:t>The effect of time that the ewes give birth</a:t>
            </a:r>
          </a:p>
          <a:p>
            <a:pPr lvl="1"/>
            <a:endParaRPr lang="en-NZ" dirty="0"/>
          </a:p>
          <a:p>
            <a:pPr lvl="1"/>
            <a:r>
              <a:rPr lang="en-NZ"/>
              <a:t>The </a:t>
            </a:r>
            <a:r>
              <a:rPr lang="en-NZ" smtClean="0"/>
              <a:t>First technology </a:t>
            </a:r>
            <a:r>
              <a:rPr lang="en-NZ" dirty="0"/>
              <a:t>is flushing</a:t>
            </a:r>
          </a:p>
          <a:p>
            <a:pPr lvl="1"/>
            <a:r>
              <a:rPr lang="en-NZ" dirty="0" smtClean="0"/>
              <a:t>The Second technology is scanning</a:t>
            </a:r>
          </a:p>
        </p:txBody>
      </p:sp>
    </p:spTree>
    <p:extLst>
      <p:ext uri="{BB962C8B-B14F-4D97-AF65-F5344CB8AC3E}">
        <p14:creationId xmlns:p14="http://schemas.microsoft.com/office/powerpoint/2010/main" val="3259396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Letter</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To Simon </a:t>
            </a:r>
            <a:r>
              <a:rPr lang="en-NZ" dirty="0" err="1" smtClean="0"/>
              <a:t>Engelbrecht</a:t>
            </a:r>
            <a:r>
              <a:rPr lang="en-NZ" dirty="0" smtClean="0"/>
              <a:t>, rolling hill country farmer, on your commercial sheep farm with good rainfall but prone to snow. Two reproductive technologies that could increase the precision of timing, increase genetic potential, increase yield and the end goal of increasing profitability, these two technologies are scanning and flushing.</a:t>
            </a:r>
          </a:p>
          <a:p>
            <a:pPr lvl="1"/>
            <a:r>
              <a:rPr lang="en-NZ" dirty="0" smtClean="0"/>
              <a:t>I recommend flushing as one of your reproductive technologies because it will increase your profits. Profits are increased by higher yields and little increased costs. Flushing ewes increases the ovulation rate and therefore the potential to have more lambs and larger lambs. This is done by increasing the feeding rate for the three weeks prior to mating. As the ewe begins to gain condition she is much better able to carry lambs and is more likely to begin her oestrus cycle and when she does there are likely to be more eggs per cycle meaning she is more likely to have twins or triplets. Because the farm has above average rainfall the farmer should b able to provide enough feed for flushing to be economically viable. Flushing will make the farmer more money because he will have more lambs and heavier lambs to sell.</a:t>
            </a:r>
          </a:p>
        </p:txBody>
      </p:sp>
    </p:spTree>
    <p:extLst>
      <p:ext uri="{BB962C8B-B14F-4D97-AF65-F5344CB8AC3E}">
        <p14:creationId xmlns:p14="http://schemas.microsoft.com/office/powerpoint/2010/main" val="1885921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Letter – Part 2</a:t>
            </a:r>
            <a:endParaRPr lang="en-NZ" dirty="0"/>
          </a:p>
        </p:txBody>
      </p:sp>
      <p:sp>
        <p:nvSpPr>
          <p:cNvPr id="3" name="Content Placeholder 2"/>
          <p:cNvSpPr>
            <a:spLocks noGrp="1"/>
          </p:cNvSpPr>
          <p:nvPr>
            <p:ph idx="1"/>
          </p:nvPr>
        </p:nvSpPr>
        <p:spPr/>
        <p:txBody>
          <a:bodyPr>
            <a:normAutofit fontScale="85000" lnSpcReduction="20000"/>
          </a:bodyPr>
          <a:lstStyle/>
          <a:p>
            <a:r>
              <a:rPr lang="en-NZ" dirty="0" smtClean="0"/>
              <a:t>I also recommend pregnancy scanning for a reproductive technology that will benefit the profitability of your farm. Pregnancy scanning will increase profits by increasing the amount of lambs that ewes produce and the weight of the lambs that they produce. Scanning your ewes will tell you how many if any lambs that they are carrying, once you know what the ewes have for example triplets you will be able to feed them more so that they will have larger lambs at birth and be in better condition so the ewes can feed them more milk. Because the farm is prone to cold weather (snow) the farmer will be able to put the ewes carrying more lambs on lower, warmer, higher quality pasture where the farmer will be able to monitor them more and the singles on higher country where the feed may not be so good and there may be snow because the ewes will be able to handle it better. During lambing the ewes that are having multiples should be put on more sheltered, dry ground where the farmer will be able to monitor them more easily and the singles can be put on less accessible blocks. To improve the genetic potential of the mob the farmer may choose to only breed next season with ewes that scanned with multiples, this will over time increase the breeding worth (BW) of the flock and eventually no ewes will scan with less than 2 lambs.</a:t>
            </a:r>
            <a:endParaRPr lang="en-NZ" dirty="0"/>
          </a:p>
        </p:txBody>
      </p:sp>
    </p:spTree>
    <p:extLst>
      <p:ext uri="{BB962C8B-B14F-4D97-AF65-F5344CB8AC3E}">
        <p14:creationId xmlns:p14="http://schemas.microsoft.com/office/powerpoint/2010/main" val="1091253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Things that you will need</a:t>
            </a:r>
            <a:endParaRPr lang="en-NZ" dirty="0"/>
          </a:p>
        </p:txBody>
      </p:sp>
      <p:sp>
        <p:nvSpPr>
          <p:cNvPr id="3" name="Content Placeholder 2"/>
          <p:cNvSpPr>
            <a:spLocks noGrp="1"/>
          </p:cNvSpPr>
          <p:nvPr>
            <p:ph idx="1"/>
          </p:nvPr>
        </p:nvSpPr>
        <p:spPr/>
        <p:txBody>
          <a:bodyPr/>
          <a:lstStyle/>
          <a:p>
            <a:r>
              <a:rPr lang="en-NZ" dirty="0" smtClean="0"/>
              <a:t>You will need</a:t>
            </a:r>
          </a:p>
          <a:p>
            <a:pPr lvl="1"/>
            <a:r>
              <a:rPr lang="en-NZ" dirty="0" smtClean="0"/>
              <a:t>CIDR</a:t>
            </a:r>
          </a:p>
          <a:p>
            <a:pPr lvl="1"/>
            <a:r>
              <a:rPr lang="en-NZ" dirty="0" smtClean="0"/>
              <a:t>CIDR applicator</a:t>
            </a:r>
          </a:p>
          <a:p>
            <a:pPr lvl="1"/>
            <a:r>
              <a:rPr lang="en-NZ" dirty="0" smtClean="0"/>
              <a:t>Lube</a:t>
            </a:r>
          </a:p>
          <a:p>
            <a:pPr lvl="1"/>
            <a:r>
              <a:rPr lang="en-NZ" dirty="0" smtClean="0"/>
              <a:t>Disinfectant</a:t>
            </a:r>
          </a:p>
          <a:p>
            <a:pPr lvl="1"/>
            <a:r>
              <a:rPr lang="en-NZ" dirty="0" smtClean="0"/>
              <a:t>Paper towels</a:t>
            </a:r>
          </a:p>
          <a:p>
            <a:pPr lvl="1"/>
            <a:r>
              <a:rPr lang="en-NZ" dirty="0" smtClean="0"/>
              <a:t>Rubber Gloves</a:t>
            </a:r>
          </a:p>
          <a:p>
            <a:pPr lvl="1"/>
            <a:r>
              <a:rPr lang="en-NZ" dirty="0" smtClean="0"/>
              <a:t>A Cow</a:t>
            </a:r>
            <a:endParaRPr lang="en-NZ" dirty="0"/>
          </a:p>
        </p:txBody>
      </p:sp>
    </p:spTree>
    <p:extLst>
      <p:ext uri="{BB962C8B-B14F-4D97-AF65-F5344CB8AC3E}">
        <p14:creationId xmlns:p14="http://schemas.microsoft.com/office/powerpoint/2010/main" val="1251563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Application</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Disinfect the CIDR applicator by first dipping it in a bucket of disinfectant and then in a bucket of water</a:t>
            </a:r>
          </a:p>
          <a:p>
            <a:r>
              <a:rPr lang="en-NZ" dirty="0" smtClean="0"/>
              <a:t>Put on rubber gloves, this is because the oestrus in the CIDRs will affect humans</a:t>
            </a:r>
          </a:p>
          <a:p>
            <a:r>
              <a:rPr lang="en-NZ" dirty="0" smtClean="0"/>
              <a:t>Bend the wings up and insert the CIDR into the applicator, apply a generous amount of lube to the tip</a:t>
            </a:r>
            <a:endParaRPr lang="en-NZ" dirty="0"/>
          </a:p>
          <a:p>
            <a:r>
              <a:rPr lang="en-NZ" dirty="0" smtClean="0"/>
              <a:t>Insert the CIDR into the CIDR applicator with the tag, this is so that the tags don’t irritate the animals tail, if this happens cattle have been known to pull the CIDR out of other cattle with their teeth</a:t>
            </a:r>
          </a:p>
          <a:p>
            <a:r>
              <a:rPr lang="en-NZ" dirty="0" smtClean="0"/>
              <a:t>Clean the Vulva with a paper- towel</a:t>
            </a:r>
          </a:p>
          <a:p>
            <a:r>
              <a:rPr lang="en-NZ" dirty="0" smtClean="0"/>
              <a:t>Move the tail and insert the CIDR by pushing it until the CIDR encounters resistance</a:t>
            </a:r>
          </a:p>
          <a:p>
            <a:r>
              <a:rPr lang="en-NZ" dirty="0" smtClean="0"/>
              <a:t>Press the lever on the CIDR applicator to dispenser the CIDR and withdraw the applicator</a:t>
            </a:r>
          </a:p>
        </p:txBody>
      </p:sp>
    </p:spTree>
    <p:extLst>
      <p:ext uri="{BB962C8B-B14F-4D97-AF65-F5344CB8AC3E}">
        <p14:creationId xmlns:p14="http://schemas.microsoft.com/office/powerpoint/2010/main" val="175867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flushing?</a:t>
            </a:r>
            <a:endParaRPr lang="en-NZ" dirty="0"/>
          </a:p>
        </p:txBody>
      </p:sp>
      <p:sp>
        <p:nvSpPr>
          <p:cNvPr id="3" name="Content Placeholder 2"/>
          <p:cNvSpPr>
            <a:spLocks noGrp="1"/>
          </p:cNvSpPr>
          <p:nvPr>
            <p:ph idx="1"/>
          </p:nvPr>
        </p:nvSpPr>
        <p:spPr/>
        <p:txBody>
          <a:bodyPr/>
          <a:lstStyle/>
          <a:p>
            <a:r>
              <a:rPr lang="en-NZ" dirty="0"/>
              <a:t>Flushing is the period where animals are given an increased level of </a:t>
            </a:r>
            <a:r>
              <a:rPr lang="en-NZ" dirty="0" smtClean="0"/>
              <a:t>feed and an increased quality of feed </a:t>
            </a:r>
            <a:r>
              <a:rPr lang="en-NZ" dirty="0"/>
              <a:t>with the aim of increasing </a:t>
            </a:r>
            <a:r>
              <a:rPr lang="en-NZ" dirty="0" smtClean="0"/>
              <a:t>the weight of the animal which in turn increases the amount </a:t>
            </a:r>
            <a:r>
              <a:rPr lang="en-NZ" dirty="0"/>
              <a:t>of eggs that </a:t>
            </a:r>
            <a:r>
              <a:rPr lang="en-NZ" dirty="0" smtClean="0"/>
              <a:t>the ewe can </a:t>
            </a:r>
            <a:r>
              <a:rPr lang="en-NZ" dirty="0"/>
              <a:t>produce. </a:t>
            </a:r>
            <a:r>
              <a:rPr lang="en-NZ" dirty="0" smtClean="0"/>
              <a:t>Flushing is done for the three weeks leading up to mating. Skinner animals (below BCS 3) will respond the best to flushing  while BCS 5 will actually have a higher change of being barren.</a:t>
            </a:r>
            <a:endParaRPr lang="en-NZ" dirty="0"/>
          </a:p>
        </p:txBody>
      </p:sp>
    </p:spTree>
    <p:extLst>
      <p:ext uri="{BB962C8B-B14F-4D97-AF65-F5344CB8AC3E}">
        <p14:creationId xmlns:p14="http://schemas.microsoft.com/office/powerpoint/2010/main" val="1223281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Flushing - Step One</a:t>
            </a:r>
            <a:endParaRPr lang="en-NZ" dirty="0"/>
          </a:p>
        </p:txBody>
      </p:sp>
      <p:sp>
        <p:nvSpPr>
          <p:cNvPr id="3" name="Content Placeholder 2"/>
          <p:cNvSpPr>
            <a:spLocks noGrp="1"/>
          </p:cNvSpPr>
          <p:nvPr>
            <p:ph idx="1"/>
          </p:nvPr>
        </p:nvSpPr>
        <p:spPr/>
        <p:txBody>
          <a:bodyPr>
            <a:normAutofit/>
          </a:bodyPr>
          <a:lstStyle/>
          <a:p>
            <a:r>
              <a:rPr lang="en-NZ" dirty="0" smtClean="0"/>
              <a:t>3 </a:t>
            </a:r>
            <a:r>
              <a:rPr lang="en-NZ" dirty="0"/>
              <a:t>to 4 weeks prior to </a:t>
            </a:r>
            <a:r>
              <a:rPr lang="en-NZ" dirty="0" smtClean="0"/>
              <a:t>mating</a:t>
            </a:r>
            <a:endParaRPr lang="en-NZ" dirty="0"/>
          </a:p>
          <a:p>
            <a:r>
              <a:rPr lang="en-NZ" dirty="0" smtClean="0"/>
              <a:t>Divide </a:t>
            </a:r>
            <a:r>
              <a:rPr lang="en-NZ" dirty="0"/>
              <a:t>the </a:t>
            </a:r>
            <a:r>
              <a:rPr lang="en-NZ" dirty="0" smtClean="0"/>
              <a:t>sheep into different mobs, use Body Condition Scoring(BCS) to decide what ewes will require </a:t>
            </a:r>
            <a:r>
              <a:rPr lang="en-NZ" dirty="0"/>
              <a:t>more feeding (BCS &lt;3), or which mobs may </a:t>
            </a:r>
            <a:r>
              <a:rPr lang="en-NZ" dirty="0" smtClean="0"/>
              <a:t>require </a:t>
            </a:r>
            <a:r>
              <a:rPr lang="en-NZ" dirty="0"/>
              <a:t>moderate feeding (BCS 4). Some </a:t>
            </a:r>
            <a:r>
              <a:rPr lang="en-NZ" dirty="0" smtClean="0"/>
              <a:t>ewes may </a:t>
            </a:r>
            <a:r>
              <a:rPr lang="en-NZ" dirty="0"/>
              <a:t>require less feed if </a:t>
            </a:r>
            <a:r>
              <a:rPr lang="en-NZ" dirty="0" smtClean="0"/>
              <a:t>BCS </a:t>
            </a:r>
            <a:r>
              <a:rPr lang="en-NZ" dirty="0"/>
              <a:t>of 5 is </a:t>
            </a:r>
            <a:r>
              <a:rPr lang="en-NZ" dirty="0" smtClean="0"/>
              <a:t>found.</a:t>
            </a:r>
            <a:endParaRPr lang="en-NZ" dirty="0"/>
          </a:p>
          <a:p>
            <a:r>
              <a:rPr lang="en-NZ" dirty="0" smtClean="0"/>
              <a:t>Studies have shown that animals will respond best to flushing if their BCS is lower than or equal to 3 animals that have BCS 4 can have slightly increased feeding rates but BCS 5 will be less fertile than lower BCS sheep so less feeding will be required to bring its weight down.</a:t>
            </a:r>
          </a:p>
        </p:txBody>
      </p:sp>
    </p:spTree>
    <p:extLst>
      <p:ext uri="{BB962C8B-B14F-4D97-AF65-F5344CB8AC3E}">
        <p14:creationId xmlns:p14="http://schemas.microsoft.com/office/powerpoint/2010/main" val="594245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Flushing - Step Two</a:t>
            </a:r>
            <a:endParaRPr lang="en-NZ" dirty="0"/>
          </a:p>
        </p:txBody>
      </p:sp>
      <p:sp>
        <p:nvSpPr>
          <p:cNvPr id="3" name="Content Placeholder 2"/>
          <p:cNvSpPr>
            <a:spLocks noGrp="1"/>
          </p:cNvSpPr>
          <p:nvPr>
            <p:ph idx="1"/>
          </p:nvPr>
        </p:nvSpPr>
        <p:spPr/>
        <p:txBody>
          <a:bodyPr/>
          <a:lstStyle/>
          <a:p>
            <a:r>
              <a:rPr lang="en-NZ" dirty="0"/>
              <a:t>Have a feeding plan, this can mean that crops like swedes need to be planted </a:t>
            </a:r>
            <a:r>
              <a:rPr lang="en-NZ" dirty="0" smtClean="0"/>
              <a:t>the year </a:t>
            </a:r>
            <a:r>
              <a:rPr lang="en-NZ" dirty="0"/>
              <a:t>prior with the purpose of being used as flushing feed. Keep in mind that some crops cannot be used for flushing for example </a:t>
            </a:r>
            <a:r>
              <a:rPr lang="en-NZ" dirty="0" smtClean="0"/>
              <a:t>Lucerne when it is flowering </a:t>
            </a:r>
            <a:r>
              <a:rPr lang="en-NZ" dirty="0"/>
              <a:t>because it interferes with the oestrus cycle. Mob A with a BCS of 2-3 needs the best </a:t>
            </a:r>
            <a:r>
              <a:rPr lang="en-NZ" dirty="0" smtClean="0"/>
              <a:t>pasture</a:t>
            </a:r>
            <a:r>
              <a:rPr lang="en-NZ" dirty="0"/>
              <a:t>, Mob B with a BCS of 4 needs good feed, Mob C with a  BCS of 5 gets less good pasture.</a:t>
            </a:r>
          </a:p>
          <a:p>
            <a:r>
              <a:rPr lang="en-NZ" dirty="0" smtClean="0"/>
              <a:t>Ideal </a:t>
            </a:r>
            <a:r>
              <a:rPr lang="en-NZ" dirty="0"/>
              <a:t>pastures are around 8 to 10 cm long, when the pasture gets down to around 4 cm the animals should be moved to greener pastures. If there is more than 40% of dead material in pasture ewes will not gain </a:t>
            </a:r>
            <a:r>
              <a:rPr lang="en-NZ" dirty="0" smtClean="0"/>
              <a:t>weight because there is not enough nutrients in it and it is just filler. You may need to adjust your stocking rate (stock units per hectare) depending on the amount of feed available.</a:t>
            </a:r>
            <a:endParaRPr lang="en-NZ" dirty="0"/>
          </a:p>
          <a:p>
            <a:endParaRPr lang="en-NZ" dirty="0"/>
          </a:p>
        </p:txBody>
      </p:sp>
    </p:spTree>
    <p:extLst>
      <p:ext uri="{BB962C8B-B14F-4D97-AF65-F5344CB8AC3E}">
        <p14:creationId xmlns:p14="http://schemas.microsoft.com/office/powerpoint/2010/main" val="1935507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Flushing - Step </a:t>
            </a:r>
            <a:r>
              <a:rPr lang="en-NZ" dirty="0"/>
              <a:t>T</a:t>
            </a:r>
            <a:r>
              <a:rPr lang="en-NZ" dirty="0" smtClean="0"/>
              <a:t>hree</a:t>
            </a:r>
            <a:endParaRPr lang="en-NZ" dirty="0"/>
          </a:p>
        </p:txBody>
      </p:sp>
      <p:sp>
        <p:nvSpPr>
          <p:cNvPr id="3" name="Content Placeholder 2"/>
          <p:cNvSpPr>
            <a:spLocks noGrp="1"/>
          </p:cNvSpPr>
          <p:nvPr>
            <p:ph idx="1"/>
          </p:nvPr>
        </p:nvSpPr>
        <p:spPr/>
        <p:txBody>
          <a:bodyPr/>
          <a:lstStyle/>
          <a:p>
            <a:r>
              <a:rPr lang="en-NZ" dirty="0" smtClean="0"/>
              <a:t>Putting the animals onto the appropriate feed to achieve the desired rapid live weight gain.</a:t>
            </a:r>
          </a:p>
          <a:p>
            <a:r>
              <a:rPr lang="en-NZ" dirty="0" smtClean="0"/>
              <a:t>Give ewes time to adjust to a new feed. If they have a sudden diet change, especially if onto brassica crops like swedes or turnips  may cause health problems like bloating. This is because of how a ruminant stomach digests, the microorganisms need time to adjust to process a new feed.</a:t>
            </a:r>
          </a:p>
          <a:p>
            <a:r>
              <a:rPr lang="en-NZ" dirty="0" smtClean="0"/>
              <a:t>It is important to get a good feeding method to maximise growth and minimise wastage, for example giving sheep small breaks on swedes one a day instead of large breaks every week or using a trough to feed grain instead of spreading it on the ground.</a:t>
            </a:r>
            <a:endParaRPr lang="en-NZ" dirty="0"/>
          </a:p>
        </p:txBody>
      </p:sp>
    </p:spTree>
    <p:extLst>
      <p:ext uri="{BB962C8B-B14F-4D97-AF65-F5344CB8AC3E}">
        <p14:creationId xmlns:p14="http://schemas.microsoft.com/office/powerpoint/2010/main" val="269026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Feeding Overview</a:t>
            </a:r>
            <a:endParaRPr lang="en-NZ" dirty="0"/>
          </a:p>
        </p:txBody>
      </p:sp>
      <p:sp>
        <p:nvSpPr>
          <p:cNvPr id="3" name="Content Placeholder 2"/>
          <p:cNvSpPr>
            <a:spLocks noGrp="1"/>
          </p:cNvSpPr>
          <p:nvPr>
            <p:ph idx="1"/>
          </p:nvPr>
        </p:nvSpPr>
        <p:spPr/>
        <p:txBody>
          <a:bodyPr/>
          <a:lstStyle/>
          <a:p>
            <a:r>
              <a:rPr lang="en-NZ" dirty="0" smtClean="0"/>
              <a:t>It is important to work out how much feed is required to give the target weight while maximising efficiency.</a:t>
            </a:r>
          </a:p>
          <a:p>
            <a:r>
              <a:rPr lang="en-NZ" dirty="0" smtClean="0"/>
              <a:t>EG a 52 kg ewe that is gaining around 1 kilogram every week will need around 20MJ of energy each day. Here is a helpful chart to determine the amount of energy a ewe will need to reach target weights.</a:t>
            </a:r>
          </a:p>
          <a:p>
            <a:endParaRPr lang="en-NZ" dirty="0"/>
          </a:p>
          <a:p>
            <a:endParaRPr lang="en-NZ" dirty="0" smtClean="0"/>
          </a:p>
          <a:p>
            <a:r>
              <a:rPr lang="en-NZ" dirty="0" smtClean="0"/>
              <a:t>Feeds like hay and straw cannot provide enough energy for ewe’s to gain or even maintain weight regardless of how much you give them.</a:t>
            </a:r>
          </a:p>
          <a:p>
            <a:endParaRPr lang="en-NZ" dirty="0"/>
          </a:p>
        </p:txBody>
      </p:sp>
      <p:graphicFrame>
        <p:nvGraphicFramePr>
          <p:cNvPr id="5" name="Table 4"/>
          <p:cNvGraphicFramePr>
            <a:graphicFrameLocks noGrp="1"/>
          </p:cNvGraphicFramePr>
          <p:nvPr>
            <p:extLst>
              <p:ext uri="{D42A27DB-BD31-4B8C-83A1-F6EECF244321}">
                <p14:modId xmlns:p14="http://schemas.microsoft.com/office/powerpoint/2010/main" val="790558856"/>
              </p:ext>
            </p:extLst>
          </p:nvPr>
        </p:nvGraphicFramePr>
        <p:xfrm>
          <a:off x="3047316" y="3855581"/>
          <a:ext cx="4618080" cy="1127760"/>
        </p:xfrm>
        <a:graphic>
          <a:graphicData uri="http://schemas.openxmlformats.org/drawingml/2006/table">
            <a:tbl>
              <a:tblPr/>
              <a:tblGrid>
                <a:gridCol w="2226963"/>
                <a:gridCol w="2391117"/>
              </a:tblGrid>
              <a:tr h="0">
                <a:tc>
                  <a:txBody>
                    <a:bodyPr/>
                    <a:lstStyle/>
                    <a:p>
                      <a:pPr marL="0" marR="0" fontAlgn="t">
                        <a:spcBef>
                          <a:spcPts val="0"/>
                        </a:spcBef>
                        <a:spcAft>
                          <a:spcPts val="0"/>
                        </a:spcAft>
                      </a:pPr>
                      <a:r>
                        <a:rPr lang="en-NZ" sz="1600" dirty="0">
                          <a:effectLst/>
                          <a:latin typeface="Calibri" panose="020F0502020204030204" pitchFamily="34" charset="0"/>
                        </a:rPr>
                        <a:t>Live weight gain g/day</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NZ" sz="1600" dirty="0">
                          <a:effectLst/>
                          <a:latin typeface="Calibri" panose="020F0502020204030204" pitchFamily="34" charset="0"/>
                        </a:rPr>
                        <a:t>Live weight</a:t>
                      </a:r>
                    </a:p>
                    <a:p>
                      <a:pPr marL="0" marR="0" fontAlgn="t">
                        <a:spcBef>
                          <a:spcPts val="0"/>
                        </a:spcBef>
                        <a:spcAft>
                          <a:spcPts val="0"/>
                        </a:spcAft>
                      </a:pPr>
                      <a:r>
                        <a:rPr lang="en-NZ" sz="1600" dirty="0">
                          <a:effectLst/>
                          <a:latin typeface="Calibri" panose="020F0502020204030204" pitchFamily="34" charset="0"/>
                        </a:rPr>
                        <a:t>40     </a:t>
                      </a:r>
                      <a:r>
                        <a:rPr lang="en-NZ" sz="1600" dirty="0" smtClean="0">
                          <a:effectLst/>
                          <a:latin typeface="Calibri" panose="020F0502020204030204" pitchFamily="34" charset="0"/>
                        </a:rPr>
                        <a:t> 45     </a:t>
                      </a:r>
                      <a:r>
                        <a:rPr lang="en-NZ" sz="1600" dirty="0">
                          <a:effectLst/>
                          <a:latin typeface="Calibri" panose="020F0502020204030204" pitchFamily="34" charset="0"/>
                        </a:rPr>
                        <a:t>50   </a:t>
                      </a:r>
                      <a:r>
                        <a:rPr lang="en-NZ" sz="1600" dirty="0" smtClean="0">
                          <a:effectLst/>
                          <a:latin typeface="Calibri" panose="020F0502020204030204" pitchFamily="34" charset="0"/>
                        </a:rPr>
                        <a:t>   </a:t>
                      </a:r>
                      <a:r>
                        <a:rPr lang="en-NZ" sz="1600" dirty="0">
                          <a:effectLst/>
                          <a:latin typeface="Calibri" panose="020F0502020204030204" pitchFamily="34" charset="0"/>
                        </a:rPr>
                        <a:t>55    </a:t>
                      </a:r>
                      <a:r>
                        <a:rPr lang="en-NZ" sz="1600" dirty="0" smtClean="0">
                          <a:effectLst/>
                          <a:latin typeface="Calibri" panose="020F0502020204030204" pitchFamily="34" charset="0"/>
                        </a:rPr>
                        <a:t> 60</a:t>
                      </a:r>
                      <a:endParaRPr lang="en-NZ" sz="1600" dirty="0">
                        <a:effectLst/>
                        <a:latin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0">
                <a:tc>
                  <a:txBody>
                    <a:bodyPr/>
                    <a:lstStyle/>
                    <a:p>
                      <a:pPr marL="0" marR="0" fontAlgn="t">
                        <a:spcBef>
                          <a:spcPts val="0"/>
                        </a:spcBef>
                        <a:spcAft>
                          <a:spcPts val="0"/>
                        </a:spcAft>
                      </a:pPr>
                      <a:r>
                        <a:rPr lang="en-NZ" sz="1600">
                          <a:effectLst/>
                          <a:latin typeface="Calibri" panose="020F0502020204030204" pitchFamily="34" charset="0"/>
                        </a:rPr>
                        <a:t>100g</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NZ" sz="1600" dirty="0">
                          <a:effectLst/>
                          <a:latin typeface="Calibri" panose="020F0502020204030204" pitchFamily="34" charset="0"/>
                        </a:rPr>
                        <a:t>13.5 </a:t>
                      </a:r>
                      <a:r>
                        <a:rPr lang="en-NZ" sz="1600" dirty="0" smtClean="0">
                          <a:effectLst/>
                          <a:latin typeface="Calibri" panose="020F0502020204030204" pitchFamily="34" charset="0"/>
                        </a:rPr>
                        <a:t> 15.0  16.5  17.0  </a:t>
                      </a:r>
                      <a:r>
                        <a:rPr lang="en-NZ" sz="1600" dirty="0">
                          <a:effectLst/>
                          <a:latin typeface="Calibri" panose="020F0502020204030204" pitchFamily="34" charset="0"/>
                        </a:rPr>
                        <a:t>18.0</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0">
                <a:tc>
                  <a:txBody>
                    <a:bodyPr/>
                    <a:lstStyle/>
                    <a:p>
                      <a:pPr marL="0" marR="0" fontAlgn="t">
                        <a:spcBef>
                          <a:spcPts val="0"/>
                        </a:spcBef>
                        <a:spcAft>
                          <a:spcPts val="0"/>
                        </a:spcAft>
                      </a:pPr>
                      <a:r>
                        <a:rPr lang="en-NZ" sz="1600">
                          <a:effectLst/>
                          <a:latin typeface="Calibri" panose="020F0502020204030204" pitchFamily="34" charset="0"/>
                        </a:rPr>
                        <a:t>150g</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a:spcBef>
                          <a:spcPts val="0"/>
                        </a:spcBef>
                        <a:spcAft>
                          <a:spcPts val="0"/>
                        </a:spcAft>
                      </a:pPr>
                      <a:r>
                        <a:rPr lang="en-NZ" sz="1600" dirty="0">
                          <a:effectLst/>
                          <a:latin typeface="Calibri" panose="020F0502020204030204" pitchFamily="34" charset="0"/>
                        </a:rPr>
                        <a:t>16.0 </a:t>
                      </a:r>
                      <a:r>
                        <a:rPr lang="en-NZ" sz="1600" dirty="0" smtClean="0">
                          <a:effectLst/>
                          <a:latin typeface="Calibri" panose="020F0502020204030204" pitchFamily="34" charset="0"/>
                        </a:rPr>
                        <a:t> 18.0  20.0  20.5  </a:t>
                      </a:r>
                      <a:r>
                        <a:rPr lang="en-NZ" sz="1600" dirty="0">
                          <a:effectLst/>
                          <a:latin typeface="Calibri" panose="020F0502020204030204" pitchFamily="34" charset="0"/>
                        </a:rPr>
                        <a:t>22.0</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87765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6513</TotalTime>
  <Words>2470</Words>
  <Application>Microsoft Macintosh PowerPoint</Application>
  <PresentationFormat>Custom</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Ion</vt:lpstr>
      <vt:lpstr>Birds and the Bees</vt:lpstr>
      <vt:lpstr>C.I.D.R’s</vt:lpstr>
      <vt:lpstr>Things that you will need</vt:lpstr>
      <vt:lpstr>Application</vt:lpstr>
      <vt:lpstr>What is flushing?</vt:lpstr>
      <vt:lpstr>Flushing - Step One</vt:lpstr>
      <vt:lpstr>Flushing - Step Two</vt:lpstr>
      <vt:lpstr>Flushing - Step Three</vt:lpstr>
      <vt:lpstr>Feeding Overview</vt:lpstr>
      <vt:lpstr>Flushing - Step Four </vt:lpstr>
      <vt:lpstr>Flushing - Step Five</vt:lpstr>
      <vt:lpstr>Flushing – Step five continued</vt:lpstr>
      <vt:lpstr>Flushing - Conclusion</vt:lpstr>
      <vt:lpstr>Pregnancy Scanning</vt:lpstr>
      <vt:lpstr>Scanning – step one</vt:lpstr>
      <vt:lpstr>Scanning – Step Two</vt:lpstr>
      <vt:lpstr>Scanning  - Step Three</vt:lpstr>
      <vt:lpstr>Scanning – Step four</vt:lpstr>
      <vt:lpstr>Scanning – Summary</vt:lpstr>
      <vt:lpstr>Task 2 - Scenario</vt:lpstr>
      <vt:lpstr>Letter</vt:lpstr>
      <vt:lpstr>Letter – Part 2</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Birds and the Bees</dc:title>
  <dc:creator>Jack Gibbons</dc:creator>
  <cp:lastModifiedBy>Teacher</cp:lastModifiedBy>
  <cp:revision>71</cp:revision>
  <dcterms:created xsi:type="dcterms:W3CDTF">2014-07-22T01:34:06Z</dcterms:created>
  <dcterms:modified xsi:type="dcterms:W3CDTF">2014-09-07T09:39:48Z</dcterms:modified>
</cp:coreProperties>
</file>