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5" r:id="rId6"/>
    <p:sldId id="267" r:id="rId7"/>
    <p:sldId id="264" r:id="rId8"/>
    <p:sldId id="259" r:id="rId9"/>
    <p:sldId id="260" r:id="rId10"/>
    <p:sldId id="270" r:id="rId11"/>
    <p:sldId id="261" r:id="rId12"/>
    <p:sldId id="262"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5" autoAdjust="0"/>
    <p:restoredTop sz="94660"/>
  </p:normalViewPr>
  <p:slideViewPr>
    <p:cSldViewPr>
      <p:cViewPr varScale="1">
        <p:scale>
          <a:sx n="26" d="100"/>
          <a:sy n="26" d="100"/>
        </p:scale>
        <p:origin x="-1123"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C59709A3-9686-4732-A42B-5FAE9F7D0ABE}" type="datetimeFigureOut">
              <a:rPr lang="en-NZ" smtClean="0"/>
              <a:t>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4241649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9709A3-9686-4732-A42B-5FAE9F7D0ABE}" type="datetimeFigureOut">
              <a:rPr lang="en-NZ" smtClean="0"/>
              <a:t>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130177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9709A3-9686-4732-A42B-5FAE9F7D0ABE}" type="datetimeFigureOut">
              <a:rPr lang="en-NZ" smtClean="0"/>
              <a:t>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3817321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9709A3-9686-4732-A42B-5FAE9F7D0ABE}" type="datetimeFigureOut">
              <a:rPr lang="en-NZ" smtClean="0"/>
              <a:t>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3106173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709A3-9686-4732-A42B-5FAE9F7D0ABE}" type="datetimeFigureOut">
              <a:rPr lang="en-NZ" smtClean="0"/>
              <a:t>9/03/2014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355922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59709A3-9686-4732-A42B-5FAE9F7D0ABE}" type="datetimeFigureOut">
              <a:rPr lang="en-NZ" smtClean="0"/>
              <a:t>9/03/2014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2398835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C59709A3-9686-4732-A42B-5FAE9F7D0ABE}" type="datetimeFigureOut">
              <a:rPr lang="en-NZ" smtClean="0"/>
              <a:t>9/03/2014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271115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C59709A3-9686-4732-A42B-5FAE9F7D0ABE}" type="datetimeFigureOut">
              <a:rPr lang="en-NZ" smtClean="0"/>
              <a:t>9/03/2014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235560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709A3-9686-4732-A42B-5FAE9F7D0ABE}" type="datetimeFigureOut">
              <a:rPr lang="en-NZ" smtClean="0"/>
              <a:t>9/03/2014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245594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709A3-9686-4732-A42B-5FAE9F7D0ABE}" type="datetimeFigureOut">
              <a:rPr lang="en-NZ" smtClean="0"/>
              <a:t>9/03/2014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159174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709A3-9686-4732-A42B-5FAE9F7D0ABE}" type="datetimeFigureOut">
              <a:rPr lang="en-NZ" smtClean="0"/>
              <a:t>9/03/2014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54E7ED2-A26E-49EA-954E-0164219027F1}" type="slidenum">
              <a:rPr lang="en-NZ" smtClean="0"/>
              <a:t>‹#›</a:t>
            </a:fld>
            <a:endParaRPr lang="en-NZ"/>
          </a:p>
        </p:txBody>
      </p:sp>
    </p:spTree>
    <p:extLst>
      <p:ext uri="{BB962C8B-B14F-4D97-AF65-F5344CB8AC3E}">
        <p14:creationId xmlns:p14="http://schemas.microsoft.com/office/powerpoint/2010/main" val="163321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709A3-9686-4732-A42B-5FAE9F7D0ABE}" type="datetimeFigureOut">
              <a:rPr lang="en-NZ" smtClean="0"/>
              <a:t>9/03/2014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E7ED2-A26E-49EA-954E-0164219027F1}" type="slidenum">
              <a:rPr lang="en-NZ" smtClean="0"/>
              <a:t>‹#›</a:t>
            </a:fld>
            <a:endParaRPr lang="en-NZ"/>
          </a:p>
        </p:txBody>
      </p:sp>
    </p:spTree>
    <p:extLst>
      <p:ext uri="{BB962C8B-B14F-4D97-AF65-F5344CB8AC3E}">
        <p14:creationId xmlns:p14="http://schemas.microsoft.com/office/powerpoint/2010/main" val="862591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vimeo.com/7497779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Chicken growth and development.</a:t>
            </a:r>
            <a:endParaRPr lang="en-NZ" dirty="0"/>
          </a:p>
        </p:txBody>
      </p:sp>
      <p:sp>
        <p:nvSpPr>
          <p:cNvPr id="3" name="Subtitle 2"/>
          <p:cNvSpPr>
            <a:spLocks noGrp="1"/>
          </p:cNvSpPr>
          <p:nvPr>
            <p:ph type="subTitle" idx="1"/>
          </p:nvPr>
        </p:nvSpPr>
        <p:spPr/>
        <p:txBody>
          <a:bodyPr/>
          <a:lstStyle/>
          <a:p>
            <a:endParaRPr lang="en-N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1990725"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7205" y="3762419"/>
            <a:ext cx="4646275" cy="3095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7981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6632"/>
            <a:ext cx="8229600" cy="4525963"/>
          </a:xfrm>
        </p:spPr>
        <p:txBody>
          <a:bodyPr/>
          <a:lstStyle/>
          <a:p>
            <a:r>
              <a:rPr lang="en-NZ" dirty="0"/>
              <a:t>From the </a:t>
            </a:r>
            <a:r>
              <a:rPr lang="en-NZ" dirty="0" err="1"/>
              <a:t>esophagus</a:t>
            </a:r>
            <a:r>
              <a:rPr lang="en-NZ" dirty="0"/>
              <a:t> food moves to the crop, an expandable storage compartment located at the base of the chicken’s neck, where it can remain for up to 12 hours. The food trickles from the crop into the bird’s stomach (</a:t>
            </a:r>
            <a:r>
              <a:rPr lang="en-NZ" dirty="0" err="1"/>
              <a:t>proventriculus</a:t>
            </a:r>
            <a:r>
              <a:rPr lang="en-NZ" dirty="0"/>
              <a:t> or gizzard) where digestive enzymes are added to the mix and physical grinding of the food </a:t>
            </a:r>
            <a:r>
              <a:rPr lang="en-NZ" dirty="0" smtClean="0"/>
              <a:t>occurs.</a:t>
            </a:r>
          </a:p>
          <a:p>
            <a:endParaRPr lang="en-NZ" dirty="0"/>
          </a:p>
        </p:txBody>
      </p:sp>
    </p:spTree>
    <p:extLst>
      <p:ext uri="{BB962C8B-B14F-4D97-AF65-F5344CB8AC3E}">
        <p14:creationId xmlns:p14="http://schemas.microsoft.com/office/powerpoint/2010/main" val="34320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r>
              <a:rPr lang="en-NZ" dirty="0"/>
              <a:t>Although hens are born with two ovaries and oviducts, usually only the left one will develop and become functional. </a:t>
            </a:r>
            <a:endParaRPr lang="en-NZ" dirty="0" smtClean="0"/>
          </a:p>
          <a:p>
            <a:r>
              <a:rPr lang="en-NZ" dirty="0" smtClean="0"/>
              <a:t>Eggs </a:t>
            </a:r>
            <a:r>
              <a:rPr lang="en-NZ" dirty="0"/>
              <a:t>are laid by passing through the cloaca, a chamber which is also the passageway for </a:t>
            </a:r>
            <a:r>
              <a:rPr lang="en-NZ" dirty="0" smtClean="0"/>
              <a:t>faeces </a:t>
            </a:r>
            <a:r>
              <a:rPr lang="en-NZ" dirty="0"/>
              <a:t>via the rectum, and urine via the ureters. </a:t>
            </a:r>
          </a:p>
        </p:txBody>
      </p:sp>
    </p:spTree>
    <p:extLst>
      <p:ext uri="{BB962C8B-B14F-4D97-AF65-F5344CB8AC3E}">
        <p14:creationId xmlns:p14="http://schemas.microsoft.com/office/powerpoint/2010/main" val="3356605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process…</a:t>
            </a:r>
            <a:endParaRPr lang="en-NZ" dirty="0"/>
          </a:p>
        </p:txBody>
      </p:sp>
      <p:sp>
        <p:nvSpPr>
          <p:cNvPr id="3" name="Content Placeholder 2"/>
          <p:cNvSpPr>
            <a:spLocks noGrp="1"/>
          </p:cNvSpPr>
          <p:nvPr>
            <p:ph idx="1"/>
          </p:nvPr>
        </p:nvSpPr>
        <p:spPr>
          <a:xfrm>
            <a:off x="457200" y="1124744"/>
            <a:ext cx="8229600" cy="5733256"/>
          </a:xfrm>
        </p:spPr>
        <p:txBody>
          <a:bodyPr>
            <a:normAutofit fontScale="40000" lnSpcReduction="20000"/>
          </a:bodyPr>
          <a:lstStyle/>
          <a:p>
            <a:r>
              <a:rPr lang="en-NZ" sz="4500" b="1" dirty="0"/>
              <a:t>Mouth:</a:t>
            </a:r>
            <a:r>
              <a:rPr lang="en-NZ" sz="4500" dirty="0"/>
              <a:t> It all starts here.</a:t>
            </a:r>
          </a:p>
          <a:p>
            <a:r>
              <a:rPr lang="en-NZ" sz="4500" b="1" dirty="0" err="1"/>
              <a:t>Esophagus</a:t>
            </a:r>
            <a:r>
              <a:rPr lang="en-NZ" sz="4500" b="1" dirty="0"/>
              <a:t> (Gullet):</a:t>
            </a:r>
            <a:r>
              <a:rPr lang="en-NZ" sz="4500" dirty="0"/>
              <a:t> Transports food from the mouth to the stomach.</a:t>
            </a:r>
          </a:p>
          <a:p>
            <a:r>
              <a:rPr lang="en-NZ" sz="4500" b="1" dirty="0"/>
              <a:t>Crop:</a:t>
            </a:r>
            <a:r>
              <a:rPr lang="en-NZ" sz="4500" dirty="0"/>
              <a:t> A pouch in the </a:t>
            </a:r>
            <a:r>
              <a:rPr lang="en-NZ" sz="4500" dirty="0" err="1"/>
              <a:t>esophagus</a:t>
            </a:r>
            <a:r>
              <a:rPr lang="en-NZ" sz="4500" dirty="0"/>
              <a:t> used to store food temporarily before moving it on to the stomach.</a:t>
            </a:r>
          </a:p>
          <a:p>
            <a:r>
              <a:rPr lang="en-NZ" sz="4500" b="1" dirty="0"/>
              <a:t>Stomach (</a:t>
            </a:r>
            <a:r>
              <a:rPr lang="en-NZ" sz="4500" b="1" dirty="0" err="1"/>
              <a:t>Proventriculus</a:t>
            </a:r>
            <a:r>
              <a:rPr lang="en-NZ" sz="4500" b="1" dirty="0"/>
              <a:t>/Gizzard):</a:t>
            </a:r>
            <a:r>
              <a:rPr lang="en-NZ" sz="4500" dirty="0"/>
              <a:t>Principally the organ where food is broken into smaller units. It has two parts: </a:t>
            </a:r>
            <a:r>
              <a:rPr lang="en-NZ" sz="4500" dirty="0" err="1"/>
              <a:t>the</a:t>
            </a:r>
            <a:r>
              <a:rPr lang="en-NZ" sz="4500" b="1" dirty="0" err="1"/>
              <a:t>proventriculus</a:t>
            </a:r>
            <a:r>
              <a:rPr lang="en-NZ" sz="4500" dirty="0"/>
              <a:t> for storage and the gizzard. The</a:t>
            </a:r>
            <a:r>
              <a:rPr lang="en-NZ" sz="4500" b="1" dirty="0"/>
              <a:t> gizzard</a:t>
            </a:r>
            <a:r>
              <a:rPr lang="en-NZ" sz="4500" dirty="0"/>
              <a:t> is a muscular part of the stomach that uses grit to grind grains and </a:t>
            </a:r>
            <a:r>
              <a:rPr lang="en-NZ" sz="4500" dirty="0" err="1"/>
              <a:t>fiber</a:t>
            </a:r>
            <a:r>
              <a:rPr lang="en-NZ" sz="4500" dirty="0"/>
              <a:t> into smaller particles.</a:t>
            </a:r>
          </a:p>
          <a:p>
            <a:r>
              <a:rPr lang="en-NZ" sz="4500" b="1" dirty="0"/>
              <a:t>Small Intestine</a:t>
            </a:r>
            <a:r>
              <a:rPr lang="en-NZ" sz="4500" dirty="0"/>
              <a:t>: Aids in digestion and nutrient absorption. Composed of the duodenum, jejunum and ileum. </a:t>
            </a:r>
          </a:p>
          <a:p>
            <a:r>
              <a:rPr lang="en-NZ" sz="4500" b="1" dirty="0"/>
              <a:t>Liver:</a:t>
            </a:r>
            <a:r>
              <a:rPr lang="en-NZ" sz="4500" dirty="0"/>
              <a:t> The largest glandular organ in the body. Aids in the metabolism of carbohydrates, fats and proteins.</a:t>
            </a:r>
          </a:p>
          <a:p>
            <a:r>
              <a:rPr lang="en-NZ" sz="4500" b="1" dirty="0"/>
              <a:t>Ceca:</a:t>
            </a:r>
            <a:r>
              <a:rPr lang="en-NZ" sz="4500" dirty="0"/>
              <a:t> Bacterial action in the ceca helps break down undigested food passing through the intestine. The ceca turns into the large intestine, which connects with the  cloaca.</a:t>
            </a:r>
          </a:p>
          <a:p>
            <a:r>
              <a:rPr lang="en-NZ" sz="4500" b="1" dirty="0"/>
              <a:t>Large Intestine:</a:t>
            </a:r>
            <a:r>
              <a:rPr lang="en-NZ" sz="4500" dirty="0"/>
              <a:t> Functions primarily to absorb water, dry out indigestible foods and eliminate waste products. </a:t>
            </a:r>
          </a:p>
          <a:p>
            <a:r>
              <a:rPr lang="en-NZ" sz="4500" b="1" dirty="0"/>
              <a:t>Cloaca:</a:t>
            </a:r>
            <a:r>
              <a:rPr lang="en-NZ" sz="4500" dirty="0"/>
              <a:t> Where the digestive, urinary and reproductive systems meet. </a:t>
            </a:r>
          </a:p>
          <a:p>
            <a:r>
              <a:rPr lang="en-NZ" sz="4500" b="1" dirty="0"/>
              <a:t>Urinary System:</a:t>
            </a:r>
            <a:r>
              <a:rPr lang="en-NZ" sz="4500" dirty="0"/>
              <a:t> Consists of two kidneys and two ureters. The </a:t>
            </a:r>
            <a:r>
              <a:rPr lang="en-NZ" sz="4500" b="1" dirty="0"/>
              <a:t>kidneys</a:t>
            </a:r>
            <a:r>
              <a:rPr lang="en-NZ" sz="4500" dirty="0"/>
              <a:t> are located in the pelvic bones. They filter waste from the blood and pass it through the </a:t>
            </a:r>
            <a:r>
              <a:rPr lang="en-NZ" sz="4500" b="1" dirty="0"/>
              <a:t>ureter</a:t>
            </a:r>
            <a:r>
              <a:rPr lang="en-NZ" sz="4500" dirty="0"/>
              <a:t> to the outside via the cloaca/vent. </a:t>
            </a:r>
          </a:p>
          <a:p>
            <a:r>
              <a:rPr lang="en-NZ" sz="4500" b="1" dirty="0"/>
              <a:t>Vent:</a:t>
            </a:r>
            <a:r>
              <a:rPr lang="en-NZ" sz="4500" dirty="0"/>
              <a:t> The external opening of the cloaca that passes waste to the outside.</a:t>
            </a:r>
          </a:p>
          <a:p>
            <a:endParaRPr lang="en-NZ" dirty="0"/>
          </a:p>
        </p:txBody>
      </p:sp>
    </p:spTree>
    <p:extLst>
      <p:ext uri="{BB962C8B-B14F-4D97-AF65-F5344CB8AC3E}">
        <p14:creationId xmlns:p14="http://schemas.microsoft.com/office/powerpoint/2010/main" val="1101834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0"/>
            <a:ext cx="6228580" cy="7118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559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TASK…</a:t>
            </a:r>
            <a:endParaRPr lang="en-NZ" dirty="0"/>
          </a:p>
        </p:txBody>
      </p:sp>
      <p:sp>
        <p:nvSpPr>
          <p:cNvPr id="3" name="Content Placeholder 2"/>
          <p:cNvSpPr>
            <a:spLocks noGrp="1"/>
          </p:cNvSpPr>
          <p:nvPr>
            <p:ph idx="1"/>
          </p:nvPr>
        </p:nvSpPr>
        <p:spPr/>
        <p:txBody>
          <a:bodyPr>
            <a:normAutofit/>
          </a:bodyPr>
          <a:lstStyle/>
          <a:p>
            <a:r>
              <a:rPr lang="en-NZ" sz="4400" dirty="0" smtClean="0"/>
              <a:t>Draw a diagram to show the digestive system of a chicken and label each part, describing what each does. (use internet to research the role of each part of its digestive system).</a:t>
            </a:r>
            <a:endParaRPr lang="en-NZ" sz="4400" dirty="0"/>
          </a:p>
        </p:txBody>
      </p:sp>
    </p:spTree>
    <p:extLst>
      <p:ext uri="{BB962C8B-B14F-4D97-AF65-F5344CB8AC3E}">
        <p14:creationId xmlns:p14="http://schemas.microsoft.com/office/powerpoint/2010/main" val="18405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spTree>
    <p:extLst>
      <p:ext uri="{BB962C8B-B14F-4D97-AF65-F5344CB8AC3E}">
        <p14:creationId xmlns:p14="http://schemas.microsoft.com/office/powerpoint/2010/main" val="166792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Chickens…where did it come from?</a:t>
            </a:r>
            <a:endParaRPr lang="en-NZ" dirty="0"/>
          </a:p>
        </p:txBody>
      </p:sp>
      <p:sp>
        <p:nvSpPr>
          <p:cNvPr id="3" name="Content Placeholder 2"/>
          <p:cNvSpPr>
            <a:spLocks noGrp="1"/>
          </p:cNvSpPr>
          <p:nvPr>
            <p:ph idx="1"/>
          </p:nvPr>
        </p:nvSpPr>
        <p:spPr/>
        <p:txBody>
          <a:bodyPr>
            <a:normAutofit fontScale="85000" lnSpcReduction="20000"/>
          </a:bodyPr>
          <a:lstStyle/>
          <a:p>
            <a:r>
              <a:rPr lang="en-NZ" dirty="0"/>
              <a:t>Gallus </a:t>
            </a:r>
            <a:r>
              <a:rPr lang="en-NZ" dirty="0" err="1" smtClean="0"/>
              <a:t>domesticus</a:t>
            </a:r>
            <a:r>
              <a:rPr lang="en-NZ" dirty="0" smtClean="0"/>
              <a:t>- </a:t>
            </a:r>
            <a:r>
              <a:rPr lang="en-NZ" dirty="0" err="1" smtClean="0"/>
              <a:t>latin</a:t>
            </a:r>
            <a:r>
              <a:rPr lang="en-NZ" dirty="0" smtClean="0"/>
              <a:t> name for common chicken.</a:t>
            </a:r>
          </a:p>
          <a:p>
            <a:r>
              <a:rPr lang="en-NZ" dirty="0"/>
              <a:t>  Archaeological evidence suggests that the bird commonly known as the chicken </a:t>
            </a:r>
            <a:r>
              <a:rPr lang="en-NZ" dirty="0" smtClean="0"/>
              <a:t>is </a:t>
            </a:r>
            <a:r>
              <a:rPr lang="en-NZ" dirty="0"/>
              <a:t>a domesticated version of the Indian and Southeast Asian Red Jungle Fowl (Gallus </a:t>
            </a:r>
            <a:r>
              <a:rPr lang="en-NZ" dirty="0" err="1"/>
              <a:t>gallus</a:t>
            </a:r>
            <a:r>
              <a:rPr lang="en-NZ" dirty="0"/>
              <a:t>) which is still found in the wild today. It is thought that the bird was first tamed in China around 6000 BC, with the birds moving into India by 2000 B.C. The chicken then spread from China to Russia and from there into Europe between 750 B.C. – 42 A.D. Some scholars believe that the bird may have been domesticated first for its use in cockfighting, and only later used as a food source.</a:t>
            </a:r>
          </a:p>
        </p:txBody>
      </p:sp>
    </p:spTree>
    <p:extLst>
      <p:ext uri="{BB962C8B-B14F-4D97-AF65-F5344CB8AC3E}">
        <p14:creationId xmlns:p14="http://schemas.microsoft.com/office/powerpoint/2010/main" val="268195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Domestication…</a:t>
            </a:r>
            <a:endParaRPr lang="en-NZ" dirty="0"/>
          </a:p>
        </p:txBody>
      </p:sp>
      <p:sp>
        <p:nvSpPr>
          <p:cNvPr id="3" name="Content Placeholder 2"/>
          <p:cNvSpPr>
            <a:spLocks noGrp="1"/>
          </p:cNvSpPr>
          <p:nvPr>
            <p:ph idx="1"/>
          </p:nvPr>
        </p:nvSpPr>
        <p:spPr/>
        <p:txBody>
          <a:bodyPr/>
          <a:lstStyle/>
          <a:p>
            <a:r>
              <a:rPr lang="en-NZ" dirty="0"/>
              <a:t>over 400 different breeds of </a:t>
            </a:r>
            <a:r>
              <a:rPr lang="en-NZ" dirty="0" smtClean="0"/>
              <a:t>chickens</a:t>
            </a:r>
          </a:p>
          <a:p>
            <a:endParaRPr lang="en-NZ" dirty="0" smtClean="0"/>
          </a:p>
          <a:p>
            <a:endParaRPr lang="en-NZ" dirty="0"/>
          </a:p>
        </p:txBody>
      </p:sp>
    </p:spTree>
    <p:extLst>
      <p:ext uri="{BB962C8B-B14F-4D97-AF65-F5344CB8AC3E}">
        <p14:creationId xmlns:p14="http://schemas.microsoft.com/office/powerpoint/2010/main" val="273391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Chook biology…</a:t>
            </a:r>
            <a:endParaRPr lang="en-NZ" dirty="0"/>
          </a:p>
        </p:txBody>
      </p:sp>
      <p:sp>
        <p:nvSpPr>
          <p:cNvPr id="3" name="Content Placeholder 2"/>
          <p:cNvSpPr>
            <a:spLocks noGrp="1"/>
          </p:cNvSpPr>
          <p:nvPr>
            <p:ph idx="1"/>
          </p:nvPr>
        </p:nvSpPr>
        <p:spPr/>
        <p:txBody>
          <a:bodyPr/>
          <a:lstStyle/>
          <a:p>
            <a:pPr marL="0" indent="0">
              <a:buNone/>
            </a:pPr>
            <a:r>
              <a:rPr lang="en-NZ" dirty="0" smtClean="0"/>
              <a:t>An </a:t>
            </a:r>
            <a:r>
              <a:rPr lang="en-NZ" dirty="0"/>
              <a:t>adult male chicken is referred to as a “rooster,” adult females are called “hens,” and newly hatched birds are “chicks.” </a:t>
            </a:r>
            <a:endParaRPr lang="en-NZ" dirty="0" smtClean="0"/>
          </a:p>
          <a:p>
            <a:pPr marL="0" indent="0">
              <a:buNone/>
            </a:pPr>
            <a:r>
              <a:rPr lang="en-NZ" dirty="0" smtClean="0"/>
              <a:t>Fertilized </a:t>
            </a:r>
            <a:r>
              <a:rPr lang="en-NZ" dirty="0"/>
              <a:t>eggs will hatch after 20-22 days and the chick will weigh just 50 grams after hatching, and between 1.5 and 3.5 kg when fully grown</a:t>
            </a:r>
            <a:r>
              <a:rPr lang="en-NZ" dirty="0" smtClean="0"/>
              <a:t>.</a:t>
            </a:r>
          </a:p>
          <a:p>
            <a:pPr marL="0" indent="0">
              <a:buNone/>
            </a:pPr>
            <a:endParaRPr lang="en-NZ" dirty="0"/>
          </a:p>
        </p:txBody>
      </p:sp>
    </p:spTree>
    <p:extLst>
      <p:ext uri="{BB962C8B-B14F-4D97-AF65-F5344CB8AC3E}">
        <p14:creationId xmlns:p14="http://schemas.microsoft.com/office/powerpoint/2010/main" val="1619721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Biology…</a:t>
            </a:r>
            <a:endParaRPr lang="en-NZ" dirty="0"/>
          </a:p>
        </p:txBody>
      </p:sp>
      <p:sp>
        <p:nvSpPr>
          <p:cNvPr id="3" name="Content Placeholder 2"/>
          <p:cNvSpPr>
            <a:spLocks noGrp="1"/>
          </p:cNvSpPr>
          <p:nvPr>
            <p:ph idx="1"/>
          </p:nvPr>
        </p:nvSpPr>
        <p:spPr/>
        <p:txBody>
          <a:bodyPr>
            <a:normAutofit lnSpcReduction="10000"/>
          </a:bodyPr>
          <a:lstStyle/>
          <a:p>
            <a:r>
              <a:rPr lang="en-NZ" dirty="0"/>
              <a:t>The bird’s skeleton is lightweight, and some of the bones, the so-called “pneumatic bones,” are hollow and act as an extension of the respiratory system. The lungs are stiff, and do not expand or contract very much as the chicken breathes. It is important to remember when holding or restraining a chicken that the breastbone of the chicken, called the “keel,” must be able to move freely or the bird might suffocate</a:t>
            </a:r>
          </a:p>
        </p:txBody>
      </p:sp>
    </p:spTree>
    <p:extLst>
      <p:ext uri="{BB962C8B-B14F-4D97-AF65-F5344CB8AC3E}">
        <p14:creationId xmlns:p14="http://schemas.microsoft.com/office/powerpoint/2010/main" val="649878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Scarce as hens teeth…</a:t>
            </a:r>
            <a:endParaRPr lang="en-NZ" dirty="0"/>
          </a:p>
        </p:txBody>
      </p:sp>
      <p:sp>
        <p:nvSpPr>
          <p:cNvPr id="3" name="Content Placeholder 2"/>
          <p:cNvSpPr>
            <a:spLocks noGrp="1"/>
          </p:cNvSpPr>
          <p:nvPr>
            <p:ph idx="1"/>
          </p:nvPr>
        </p:nvSpPr>
        <p:spPr/>
        <p:txBody>
          <a:bodyPr/>
          <a:lstStyle/>
          <a:p>
            <a:r>
              <a:rPr lang="en-NZ" dirty="0"/>
              <a:t>Even without teeth, chickens have one of the most efficient digestive systems in the animal </a:t>
            </a:r>
            <a:r>
              <a:rPr lang="en-NZ" dirty="0" smtClean="0"/>
              <a:t>kingdom.</a:t>
            </a:r>
          </a:p>
          <a:p>
            <a:r>
              <a:rPr lang="en-NZ" dirty="0" smtClean="0"/>
              <a:t>From beak to vent in only 2.5 hours!</a:t>
            </a:r>
          </a:p>
          <a:p>
            <a:r>
              <a:rPr lang="en-NZ" dirty="0" smtClean="0"/>
              <a:t>They use grit in their gizzard to help break down their food.</a:t>
            </a:r>
          </a:p>
          <a:p>
            <a:endParaRPr lang="en-NZ" dirty="0"/>
          </a:p>
        </p:txBody>
      </p:sp>
    </p:spTree>
    <p:extLst>
      <p:ext uri="{BB962C8B-B14F-4D97-AF65-F5344CB8AC3E}">
        <p14:creationId xmlns:p14="http://schemas.microsoft.com/office/powerpoint/2010/main" val="99710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Digestive system…</a:t>
            </a:r>
            <a:endParaRPr lang="en-NZ" dirty="0"/>
          </a:p>
        </p:txBody>
      </p:sp>
      <p:sp>
        <p:nvSpPr>
          <p:cNvPr id="3" name="Content Placeholder 2"/>
          <p:cNvSpPr>
            <a:spLocks noGrp="1"/>
          </p:cNvSpPr>
          <p:nvPr>
            <p:ph idx="1"/>
          </p:nvPr>
        </p:nvSpPr>
        <p:spPr/>
        <p:txBody>
          <a:bodyPr>
            <a:normAutofit fontScale="85000" lnSpcReduction="10000"/>
          </a:bodyPr>
          <a:lstStyle/>
          <a:p>
            <a:r>
              <a:rPr lang="en-NZ" dirty="0"/>
              <a:t> Chickens do not have teeth or lips, and instead use their beaks to tear off bits of food. </a:t>
            </a:r>
            <a:endParaRPr lang="en-NZ" dirty="0" smtClean="0"/>
          </a:p>
          <a:p>
            <a:r>
              <a:rPr lang="en-NZ" dirty="0" smtClean="0"/>
              <a:t>The </a:t>
            </a:r>
            <a:r>
              <a:rPr lang="en-NZ" dirty="0"/>
              <a:t>tongue of the chicken is barbed to help food move backward toward the </a:t>
            </a:r>
            <a:r>
              <a:rPr lang="en-NZ" dirty="0" err="1"/>
              <a:t>esophagus</a:t>
            </a:r>
            <a:r>
              <a:rPr lang="en-NZ" dirty="0"/>
              <a:t>. In the </a:t>
            </a:r>
            <a:r>
              <a:rPr lang="en-NZ" dirty="0" err="1"/>
              <a:t>esophagus</a:t>
            </a:r>
            <a:r>
              <a:rPr lang="en-NZ" dirty="0"/>
              <a:t> is a small pouch, called a crop, where food is stored briefly before moving into the stomach where it is mixed with hydrochloric acid and pepsin. </a:t>
            </a:r>
            <a:endParaRPr lang="en-NZ" dirty="0" smtClean="0"/>
          </a:p>
          <a:p>
            <a:r>
              <a:rPr lang="en-NZ" dirty="0" smtClean="0"/>
              <a:t>From </a:t>
            </a:r>
            <a:r>
              <a:rPr lang="en-NZ" dirty="0"/>
              <a:t>there, the food moves into the muscular gizzard which is used to crush and grind the food, with the help of small amounts of gravel and grit that the bird has swallowed.</a:t>
            </a:r>
          </a:p>
        </p:txBody>
      </p:sp>
    </p:spTree>
    <p:extLst>
      <p:ext uri="{BB962C8B-B14F-4D97-AF65-F5344CB8AC3E}">
        <p14:creationId xmlns:p14="http://schemas.microsoft.com/office/powerpoint/2010/main" val="183811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lstStyle/>
          <a:p>
            <a:r>
              <a:rPr lang="en-NZ" dirty="0" smtClean="0"/>
              <a:t>Digestive system…</a:t>
            </a:r>
            <a:endParaRPr lang="en-NZ" dirty="0"/>
          </a:p>
        </p:txBody>
      </p:sp>
      <p:sp>
        <p:nvSpPr>
          <p:cNvPr id="3" name="Content Placeholder 2"/>
          <p:cNvSpPr>
            <a:spLocks noGrp="1"/>
          </p:cNvSpPr>
          <p:nvPr>
            <p:ph idx="1"/>
          </p:nvPr>
        </p:nvSpPr>
        <p:spPr>
          <a:xfrm>
            <a:off x="457200" y="332656"/>
            <a:ext cx="8229600" cy="5793507"/>
          </a:xfrm>
        </p:spPr>
        <p:txBody>
          <a:bodyPr/>
          <a:lstStyle/>
          <a:p>
            <a:r>
              <a:rPr lang="en-NZ" dirty="0" smtClean="0">
                <a:hlinkClick r:id="rId2"/>
              </a:rPr>
              <a:t>http://vimeo.com/74977796</a:t>
            </a:r>
            <a:endParaRPr lang="en-NZ" dirty="0"/>
          </a:p>
        </p:txBody>
      </p:sp>
    </p:spTree>
    <p:extLst>
      <p:ext uri="{BB962C8B-B14F-4D97-AF65-F5344CB8AC3E}">
        <p14:creationId xmlns:p14="http://schemas.microsoft.com/office/powerpoint/2010/main" val="424388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412776"/>
            <a:ext cx="9086271" cy="3960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8779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378</Words>
  <Application>Microsoft Office PowerPoint</Application>
  <PresentationFormat>On-screen Show (4:3)</PresentationFormat>
  <Paragraphs>38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Chicken growth and development.</vt:lpstr>
      <vt:lpstr>Chickens…where did it come from?</vt:lpstr>
      <vt:lpstr>Domestication…</vt:lpstr>
      <vt:lpstr>Chook biology…</vt:lpstr>
      <vt:lpstr>Biology…</vt:lpstr>
      <vt:lpstr>Scarce as hens teeth…</vt:lpstr>
      <vt:lpstr>Digestive system…</vt:lpstr>
      <vt:lpstr>Digestive system…</vt:lpstr>
      <vt:lpstr>PowerPoint Presentation</vt:lpstr>
      <vt:lpstr>PowerPoint Presentation</vt:lpstr>
      <vt:lpstr>PowerPoint Presentation</vt:lpstr>
      <vt:lpstr>The process…</vt:lpstr>
      <vt:lpstr>PowerPoint Presentation</vt:lpstr>
      <vt:lpstr>TASK…</vt:lpstr>
      <vt:lpstr>PowerPoint Presentation</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Chicken growth and development.</dc:title>
  <dc:creator>Ministry of Education</dc:creator>
  <cp:lastModifiedBy>Ministry of Education</cp:lastModifiedBy>
  <cp:revision>6</cp:revision>
  <dcterms:created xsi:type="dcterms:W3CDTF">2014-03-06T01:34:26Z</dcterms:created>
  <dcterms:modified xsi:type="dcterms:W3CDTF">2014-03-09T04:36:15Z</dcterms:modified>
</cp:coreProperties>
</file>