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2" r:id="rId5"/>
    <p:sldId id="264" r:id="rId6"/>
    <p:sldId id="265" r:id="rId7"/>
    <p:sldId id="266" r:id="rId8"/>
    <p:sldId id="259" r:id="rId9"/>
    <p:sldId id="260" r:id="rId10"/>
    <p:sldId id="267" r:id="rId11"/>
    <p:sldId id="263" r:id="rId12"/>
    <p:sldId id="261" r:id="rId13"/>
    <p:sldId id="269"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3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9E8639-8783-074F-ABB9-DB7A708D5131}" type="datetimeFigureOut">
              <a:rPr lang="en-US" smtClean="0"/>
              <a:t>25/05/14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30EEC-9F6C-294D-A5E5-3B99BAB83D34}" type="slidenum">
              <a:rPr lang="en-US" smtClean="0"/>
              <a:t>‹#›</a:t>
            </a:fld>
            <a:endParaRPr lang="en-US"/>
          </a:p>
        </p:txBody>
      </p:sp>
    </p:spTree>
    <p:extLst>
      <p:ext uri="{BB962C8B-B14F-4D97-AF65-F5344CB8AC3E}">
        <p14:creationId xmlns:p14="http://schemas.microsoft.com/office/powerpoint/2010/main" val="2373848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E8639-8783-074F-ABB9-DB7A708D5131}" type="datetimeFigureOut">
              <a:rPr lang="en-US" smtClean="0"/>
              <a:t>25/05/14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30EEC-9F6C-294D-A5E5-3B99BAB83D34}" type="slidenum">
              <a:rPr lang="en-US" smtClean="0"/>
              <a:t>‹#›</a:t>
            </a:fld>
            <a:endParaRPr lang="en-US"/>
          </a:p>
        </p:txBody>
      </p:sp>
    </p:spTree>
    <p:extLst>
      <p:ext uri="{BB962C8B-B14F-4D97-AF65-F5344CB8AC3E}">
        <p14:creationId xmlns:p14="http://schemas.microsoft.com/office/powerpoint/2010/main" val="343502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E8639-8783-074F-ABB9-DB7A708D5131}" type="datetimeFigureOut">
              <a:rPr lang="en-US" smtClean="0"/>
              <a:t>25/05/14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30EEC-9F6C-294D-A5E5-3B99BAB83D34}" type="slidenum">
              <a:rPr lang="en-US" smtClean="0"/>
              <a:t>‹#›</a:t>
            </a:fld>
            <a:endParaRPr lang="en-US"/>
          </a:p>
        </p:txBody>
      </p:sp>
    </p:spTree>
    <p:extLst>
      <p:ext uri="{BB962C8B-B14F-4D97-AF65-F5344CB8AC3E}">
        <p14:creationId xmlns:p14="http://schemas.microsoft.com/office/powerpoint/2010/main" val="159999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E8639-8783-074F-ABB9-DB7A708D5131}" type="datetimeFigureOut">
              <a:rPr lang="en-US" smtClean="0"/>
              <a:t>25/05/14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30EEC-9F6C-294D-A5E5-3B99BAB83D34}" type="slidenum">
              <a:rPr lang="en-US" smtClean="0"/>
              <a:t>‹#›</a:t>
            </a:fld>
            <a:endParaRPr lang="en-US"/>
          </a:p>
        </p:txBody>
      </p:sp>
    </p:spTree>
    <p:extLst>
      <p:ext uri="{BB962C8B-B14F-4D97-AF65-F5344CB8AC3E}">
        <p14:creationId xmlns:p14="http://schemas.microsoft.com/office/powerpoint/2010/main" val="206229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9E8639-8783-074F-ABB9-DB7A708D5131}" type="datetimeFigureOut">
              <a:rPr lang="en-US" smtClean="0"/>
              <a:t>25/05/14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30EEC-9F6C-294D-A5E5-3B99BAB83D34}" type="slidenum">
              <a:rPr lang="en-US" smtClean="0"/>
              <a:t>‹#›</a:t>
            </a:fld>
            <a:endParaRPr lang="en-US"/>
          </a:p>
        </p:txBody>
      </p:sp>
    </p:spTree>
    <p:extLst>
      <p:ext uri="{BB962C8B-B14F-4D97-AF65-F5344CB8AC3E}">
        <p14:creationId xmlns:p14="http://schemas.microsoft.com/office/powerpoint/2010/main" val="65805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9E8639-8783-074F-ABB9-DB7A708D5131}" type="datetimeFigureOut">
              <a:rPr lang="en-US" smtClean="0"/>
              <a:t>25/05/14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30EEC-9F6C-294D-A5E5-3B99BAB83D34}" type="slidenum">
              <a:rPr lang="en-US" smtClean="0"/>
              <a:t>‹#›</a:t>
            </a:fld>
            <a:endParaRPr lang="en-US"/>
          </a:p>
        </p:txBody>
      </p:sp>
    </p:spTree>
    <p:extLst>
      <p:ext uri="{BB962C8B-B14F-4D97-AF65-F5344CB8AC3E}">
        <p14:creationId xmlns:p14="http://schemas.microsoft.com/office/powerpoint/2010/main" val="427961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9E8639-8783-074F-ABB9-DB7A708D5131}" type="datetimeFigureOut">
              <a:rPr lang="en-US" smtClean="0"/>
              <a:t>25/05/14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30EEC-9F6C-294D-A5E5-3B99BAB83D34}" type="slidenum">
              <a:rPr lang="en-US" smtClean="0"/>
              <a:t>‹#›</a:t>
            </a:fld>
            <a:endParaRPr lang="en-US"/>
          </a:p>
        </p:txBody>
      </p:sp>
    </p:spTree>
    <p:extLst>
      <p:ext uri="{BB962C8B-B14F-4D97-AF65-F5344CB8AC3E}">
        <p14:creationId xmlns:p14="http://schemas.microsoft.com/office/powerpoint/2010/main" val="225205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9E8639-8783-074F-ABB9-DB7A708D5131}" type="datetimeFigureOut">
              <a:rPr lang="en-US" smtClean="0"/>
              <a:t>25/05/14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30EEC-9F6C-294D-A5E5-3B99BAB83D34}" type="slidenum">
              <a:rPr lang="en-US" smtClean="0"/>
              <a:t>‹#›</a:t>
            </a:fld>
            <a:endParaRPr lang="en-US"/>
          </a:p>
        </p:txBody>
      </p:sp>
    </p:spTree>
    <p:extLst>
      <p:ext uri="{BB962C8B-B14F-4D97-AF65-F5344CB8AC3E}">
        <p14:creationId xmlns:p14="http://schemas.microsoft.com/office/powerpoint/2010/main" val="181156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E8639-8783-074F-ABB9-DB7A708D5131}" type="datetimeFigureOut">
              <a:rPr lang="en-US" smtClean="0"/>
              <a:t>25/05/14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30EEC-9F6C-294D-A5E5-3B99BAB83D34}" type="slidenum">
              <a:rPr lang="en-US" smtClean="0"/>
              <a:t>‹#›</a:t>
            </a:fld>
            <a:endParaRPr lang="en-US"/>
          </a:p>
        </p:txBody>
      </p:sp>
    </p:spTree>
    <p:extLst>
      <p:ext uri="{BB962C8B-B14F-4D97-AF65-F5344CB8AC3E}">
        <p14:creationId xmlns:p14="http://schemas.microsoft.com/office/powerpoint/2010/main" val="54738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E8639-8783-074F-ABB9-DB7A708D5131}" type="datetimeFigureOut">
              <a:rPr lang="en-US" smtClean="0"/>
              <a:t>25/05/14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30EEC-9F6C-294D-A5E5-3B99BAB83D34}" type="slidenum">
              <a:rPr lang="en-US" smtClean="0"/>
              <a:t>‹#›</a:t>
            </a:fld>
            <a:endParaRPr lang="en-US"/>
          </a:p>
        </p:txBody>
      </p:sp>
    </p:spTree>
    <p:extLst>
      <p:ext uri="{BB962C8B-B14F-4D97-AF65-F5344CB8AC3E}">
        <p14:creationId xmlns:p14="http://schemas.microsoft.com/office/powerpoint/2010/main" val="2547268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9E8639-8783-074F-ABB9-DB7A708D5131}" type="datetimeFigureOut">
              <a:rPr lang="en-US" smtClean="0"/>
              <a:t>25/05/14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30EEC-9F6C-294D-A5E5-3B99BAB83D34}" type="slidenum">
              <a:rPr lang="en-US" smtClean="0"/>
              <a:t>‹#›</a:t>
            </a:fld>
            <a:endParaRPr lang="en-US"/>
          </a:p>
        </p:txBody>
      </p:sp>
    </p:spTree>
    <p:extLst>
      <p:ext uri="{BB962C8B-B14F-4D97-AF65-F5344CB8AC3E}">
        <p14:creationId xmlns:p14="http://schemas.microsoft.com/office/powerpoint/2010/main" val="36551997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E8639-8783-074F-ABB9-DB7A708D5131}" type="datetimeFigureOut">
              <a:rPr lang="en-US" smtClean="0"/>
              <a:t>25/05/14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30EEC-9F6C-294D-A5E5-3B99BAB83D34}" type="slidenum">
              <a:rPr lang="en-US" smtClean="0"/>
              <a:t>‹#›</a:t>
            </a:fld>
            <a:endParaRPr lang="en-US"/>
          </a:p>
        </p:txBody>
      </p:sp>
    </p:spTree>
    <p:extLst>
      <p:ext uri="{BB962C8B-B14F-4D97-AF65-F5344CB8AC3E}">
        <p14:creationId xmlns:p14="http://schemas.microsoft.com/office/powerpoint/2010/main" val="1786112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package" Target="../embeddings/Microsoft_Word_Document1.docx"/><Relationship Id="rId5"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Cubist sculpture…</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24207" y="-4559710"/>
            <a:ext cx="13051971" cy="16320319"/>
          </a:xfrm>
          <a:prstGeom prst="rect">
            <a:avLst/>
          </a:prstGeom>
        </p:spPr>
      </p:pic>
      <p:sp>
        <p:nvSpPr>
          <p:cNvPr id="5" name="TextBox 4"/>
          <p:cNvSpPr txBox="1"/>
          <p:nvPr/>
        </p:nvSpPr>
        <p:spPr>
          <a:xfrm>
            <a:off x="685800" y="369332"/>
            <a:ext cx="7772400" cy="1015663"/>
          </a:xfrm>
          <a:prstGeom prst="rect">
            <a:avLst/>
          </a:prstGeom>
          <a:noFill/>
        </p:spPr>
        <p:txBody>
          <a:bodyPr wrap="square" rtlCol="0">
            <a:spAutoFit/>
          </a:bodyPr>
          <a:lstStyle/>
          <a:p>
            <a:r>
              <a:rPr lang="en-US" sz="6000" b="1" u="sng" dirty="0" smtClean="0">
                <a:solidFill>
                  <a:schemeClr val="bg1"/>
                </a:solidFill>
              </a:rPr>
              <a:t>CUBIST SCULPTURE</a:t>
            </a:r>
            <a:endParaRPr lang="en-US" sz="6000" b="1" u="sng" dirty="0">
              <a:solidFill>
                <a:schemeClr val="bg1"/>
              </a:solidFill>
            </a:endParaRPr>
          </a:p>
        </p:txBody>
      </p:sp>
    </p:spTree>
    <p:extLst>
      <p:ext uri="{BB962C8B-B14F-4D97-AF65-F5344CB8AC3E}">
        <p14:creationId xmlns:p14="http://schemas.microsoft.com/office/powerpoint/2010/main" val="71631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9771"/>
            <a:ext cx="8229600" cy="4525963"/>
          </a:xfrm>
        </p:spPr>
        <p:txBody>
          <a:bodyPr>
            <a:normAutofit fontScale="92500" lnSpcReduction="20000"/>
          </a:bodyPr>
          <a:lstStyle/>
          <a:p>
            <a:r>
              <a:rPr lang="en-NZ" dirty="0"/>
              <a:t>-The inside of the glass has been made into twisting planes, reversing the void into a solid, and often vice-versa.</a:t>
            </a:r>
            <a:endParaRPr lang="en-US" dirty="0"/>
          </a:p>
          <a:p>
            <a:r>
              <a:rPr lang="en-NZ" dirty="0"/>
              <a:t>-tries to show interior and exterior simultaneously </a:t>
            </a:r>
            <a:endParaRPr lang="en-US" dirty="0"/>
          </a:p>
          <a:p>
            <a:r>
              <a:rPr lang="en-NZ" dirty="0"/>
              <a:t>-uses pointillist technique to decorate the surface and add texture (real and fake textures).</a:t>
            </a:r>
            <a:endParaRPr lang="en-US" dirty="0"/>
          </a:p>
          <a:p>
            <a:r>
              <a:rPr lang="en-NZ" dirty="0"/>
              <a:t>This is an example of an </a:t>
            </a:r>
            <a:r>
              <a:rPr lang="en-NZ" b="1" dirty="0"/>
              <a:t>‘assemblage’; </a:t>
            </a:r>
            <a:r>
              <a:rPr lang="en-NZ" dirty="0"/>
              <a:t>using bits of found material, wood, actual objects etc and then decoratively painted to form something else.</a:t>
            </a:r>
            <a:endParaRPr lang="en-US" dirty="0"/>
          </a:p>
          <a:p>
            <a:endParaRPr lang="en-US" dirty="0"/>
          </a:p>
        </p:txBody>
      </p:sp>
    </p:spTree>
    <p:extLst>
      <p:ext uri="{BB962C8B-B14F-4D97-AF65-F5344CB8AC3E}">
        <p14:creationId xmlns:p14="http://schemas.microsoft.com/office/powerpoint/2010/main" val="1824266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Picasso created a hand-painted bronze cast that he combined with a real spoon.</a:t>
            </a:r>
          </a:p>
          <a:p>
            <a:r>
              <a:rPr lang="en-US" b="1" u="sng" dirty="0" smtClean="0"/>
              <a:t>Assemblage</a:t>
            </a:r>
            <a:r>
              <a:rPr lang="en-US" dirty="0" smtClean="0"/>
              <a:t> is an artistic technique, very similar to collage, that combines, or assembles, objects into a piece of artwork.  The result of an assembled piece work of art could contain any variety or combination of objects.  The key difference between assemblage and collage is that assemblage is considered more three-dimensional in structure; although it may not be readily apparent which technique had been applied</a:t>
            </a:r>
          </a:p>
          <a:p>
            <a:endParaRPr lang="en-US" dirty="0"/>
          </a:p>
        </p:txBody>
      </p:sp>
      <p:sp>
        <p:nvSpPr>
          <p:cNvPr id="4" name="TextBox 3"/>
          <p:cNvSpPr txBox="1"/>
          <p:nvPr/>
        </p:nvSpPr>
        <p:spPr>
          <a:xfrm>
            <a:off x="2322286" y="580572"/>
            <a:ext cx="3421755" cy="769441"/>
          </a:xfrm>
          <a:prstGeom prst="rect">
            <a:avLst/>
          </a:prstGeom>
          <a:noFill/>
        </p:spPr>
        <p:txBody>
          <a:bodyPr wrap="none" rtlCol="0">
            <a:spAutoFit/>
          </a:bodyPr>
          <a:lstStyle/>
          <a:p>
            <a:r>
              <a:rPr lang="en-US" sz="4400" b="1" u="sng" dirty="0" smtClean="0"/>
              <a:t>ASSEMBLAGE</a:t>
            </a:r>
            <a:r>
              <a:rPr lang="en-US" dirty="0" smtClean="0"/>
              <a:t>:</a:t>
            </a:r>
            <a:endParaRPr lang="en-US" dirty="0"/>
          </a:p>
        </p:txBody>
      </p:sp>
      <p:pic>
        <p:nvPicPr>
          <p:cNvPr id="5" name="Picture 4"/>
          <p:cNvPicPr>
            <a:picLocks noChangeAspect="1"/>
          </p:cNvPicPr>
          <p:nvPr/>
        </p:nvPicPr>
        <p:blipFill>
          <a:blip r:embed="rId2"/>
          <a:stretch>
            <a:fillRect/>
          </a:stretch>
        </p:blipFill>
        <p:spPr>
          <a:xfrm>
            <a:off x="8077200" y="580572"/>
            <a:ext cx="814474" cy="1323521"/>
          </a:xfrm>
          <a:prstGeom prst="rect">
            <a:avLst/>
          </a:prstGeom>
        </p:spPr>
      </p:pic>
    </p:spTree>
    <p:extLst>
      <p:ext uri="{BB962C8B-B14F-4D97-AF65-F5344CB8AC3E}">
        <p14:creationId xmlns:p14="http://schemas.microsoft.com/office/powerpoint/2010/main" val="4100527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NZ" dirty="0"/>
              <a:t>Another form of cubist sculpture are the </a:t>
            </a:r>
            <a:r>
              <a:rPr lang="en-NZ" b="1" dirty="0"/>
              <a:t>‘constructions’, </a:t>
            </a:r>
            <a:r>
              <a:rPr lang="en-NZ" dirty="0"/>
              <a:t>which used mainly pre-cut bits and pieces which are worked out and constructed into something else, using synthetic cubism’s big bold planes and ideas of collage.</a:t>
            </a:r>
            <a:endParaRPr lang="en-US" dirty="0"/>
          </a:p>
          <a:p>
            <a:endParaRPr lang="en-US" dirty="0"/>
          </a:p>
        </p:txBody>
      </p:sp>
    </p:spTree>
    <p:extLst>
      <p:ext uri="{BB962C8B-B14F-4D97-AF65-F5344CB8AC3E}">
        <p14:creationId xmlns:p14="http://schemas.microsoft.com/office/powerpoint/2010/main" val="4131893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rcRect l="-129459" r="-129459"/>
          <a:stretch>
            <a:fillRect/>
          </a:stretch>
        </p:blipFill>
        <p:spPr>
          <a:xfrm>
            <a:off x="-2645229" y="520623"/>
            <a:ext cx="10918371" cy="6004683"/>
          </a:xfrm>
        </p:spPr>
      </p:pic>
      <p:graphicFrame>
        <p:nvGraphicFramePr>
          <p:cNvPr id="5" name="Object 4"/>
          <p:cNvGraphicFramePr>
            <a:graphicFrameLocks noChangeAspect="1"/>
          </p:cNvGraphicFramePr>
          <p:nvPr>
            <p:extLst>
              <p:ext uri="{D42A27DB-BD31-4B8C-83A1-F6EECF244321}">
                <p14:modId xmlns:p14="http://schemas.microsoft.com/office/powerpoint/2010/main" val="920508408"/>
              </p:ext>
            </p:extLst>
          </p:nvPr>
        </p:nvGraphicFramePr>
        <p:xfrm>
          <a:off x="4386036" y="3429000"/>
          <a:ext cx="5270500" cy="228600"/>
        </p:xfrm>
        <a:graphic>
          <a:graphicData uri="http://schemas.openxmlformats.org/presentationml/2006/ole">
            <mc:AlternateContent xmlns:mc="http://schemas.openxmlformats.org/markup-compatibility/2006">
              <mc:Choice xmlns:v="urn:schemas-microsoft-com:vml" Requires="v">
                <p:oleObj spid="_x0000_s1027" name="Document" r:id="rId4" imgW="5270500" imgH="228600" progId="Word.Document.12">
                  <p:embed/>
                </p:oleObj>
              </mc:Choice>
              <mc:Fallback>
                <p:oleObj name="Document" r:id="rId4" imgW="5270500" imgH="228600" progId="Word.Document.12">
                  <p:embed/>
                  <p:pic>
                    <p:nvPicPr>
                      <p:cNvPr id="0" name=""/>
                      <p:cNvPicPr/>
                      <p:nvPr/>
                    </p:nvPicPr>
                    <p:blipFill>
                      <a:blip r:embed="rId5"/>
                      <a:stretch>
                        <a:fillRect/>
                      </a:stretch>
                    </p:blipFill>
                    <p:spPr>
                      <a:xfrm>
                        <a:off x="4386036" y="3429000"/>
                        <a:ext cx="5270500" cy="228600"/>
                      </a:xfrm>
                      <a:prstGeom prst="rect">
                        <a:avLst/>
                      </a:prstGeom>
                    </p:spPr>
                  </p:pic>
                </p:oleObj>
              </mc:Fallback>
            </mc:AlternateContent>
          </a:graphicData>
        </a:graphic>
      </p:graphicFrame>
    </p:spTree>
    <p:extLst>
      <p:ext uri="{BB962C8B-B14F-4D97-AF65-F5344CB8AC3E}">
        <p14:creationId xmlns:p14="http://schemas.microsoft.com/office/powerpoint/2010/main" val="1130615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54414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9144"/>
            <a:ext cx="8229600" cy="5727020"/>
          </a:xfrm>
        </p:spPr>
        <p:txBody>
          <a:bodyPr>
            <a:normAutofit/>
          </a:bodyPr>
          <a:lstStyle/>
          <a:p>
            <a:r>
              <a:rPr lang="en-NZ" dirty="0"/>
              <a:t>Not a major part of the cubist movement, sculpture was none the less a part of its development and a huge influence on other sculptors to come</a:t>
            </a:r>
            <a:r>
              <a:rPr lang="en-NZ" dirty="0" smtClean="0"/>
              <a:t>…</a:t>
            </a:r>
          </a:p>
          <a:p>
            <a:pPr marL="0" indent="0">
              <a:buNone/>
            </a:pPr>
            <a:r>
              <a:rPr lang="en-US" dirty="0" smtClean="0">
                <a:effectLst/>
              </a:rPr>
              <a:t> </a:t>
            </a:r>
            <a:endParaRPr lang="en-NZ" dirty="0" smtClean="0"/>
          </a:p>
          <a:p>
            <a:endParaRPr lang="en-US" dirty="0"/>
          </a:p>
          <a:p>
            <a:endParaRPr lang="en-US" dirty="0"/>
          </a:p>
        </p:txBody>
      </p:sp>
    </p:spTree>
    <p:extLst>
      <p:ext uri="{BB962C8B-B14F-4D97-AF65-F5344CB8AC3E}">
        <p14:creationId xmlns:p14="http://schemas.microsoft.com/office/powerpoint/2010/main" val="86391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66914"/>
            <a:ext cx="8229600" cy="4525963"/>
          </a:xfrm>
        </p:spPr>
        <p:txBody>
          <a:bodyPr>
            <a:normAutofit fontScale="92500" lnSpcReduction="20000"/>
          </a:bodyPr>
          <a:lstStyle/>
          <a:p>
            <a:r>
              <a:rPr lang="en-NZ" dirty="0"/>
              <a:t>…the first true Cubist sculpture was Picasso’s “Womans Head”. Created as a 3 dimensional experiment relating to his paintings at the time to test, in ‘reality’, the expression of volume through faceting, and be a reference for his paintings during the Analytical period. There is some simultaneity, a textured surface, an influence from Cezanne and primitive sculpture and an exploration of natural light on an actual Cubist surface, and thus also enabling them to properly explore the ideas of multiple viewpoints.</a:t>
            </a:r>
            <a:r>
              <a:rPr lang="en-US" dirty="0" smtClean="0">
                <a:effectLst/>
              </a:rPr>
              <a:t> </a:t>
            </a:r>
            <a:endParaRPr lang="en-US" dirty="0"/>
          </a:p>
        </p:txBody>
      </p:sp>
      <p:pic>
        <p:nvPicPr>
          <p:cNvPr id="4" name="Picture 3"/>
          <p:cNvPicPr>
            <a:picLocks noChangeAspect="1"/>
          </p:cNvPicPr>
          <p:nvPr/>
        </p:nvPicPr>
        <p:blipFill>
          <a:blip r:embed="rId2"/>
          <a:stretch>
            <a:fillRect/>
          </a:stretch>
        </p:blipFill>
        <p:spPr>
          <a:xfrm>
            <a:off x="203200" y="4279110"/>
            <a:ext cx="1774371" cy="2585239"/>
          </a:xfrm>
          <a:prstGeom prst="rect">
            <a:avLst/>
          </a:prstGeom>
        </p:spPr>
      </p:pic>
      <p:sp>
        <p:nvSpPr>
          <p:cNvPr id="5" name="Rectangle 4"/>
          <p:cNvSpPr/>
          <p:nvPr/>
        </p:nvSpPr>
        <p:spPr>
          <a:xfrm>
            <a:off x="1977571" y="5890291"/>
            <a:ext cx="4572000" cy="923330"/>
          </a:xfrm>
          <a:prstGeom prst="rect">
            <a:avLst/>
          </a:prstGeom>
        </p:spPr>
        <p:txBody>
          <a:bodyPr>
            <a:spAutoFit/>
          </a:bodyPr>
          <a:lstStyle/>
          <a:p>
            <a:r>
              <a:rPr lang="en-NZ" dirty="0"/>
              <a:t> Picasso. “Woman’s head”             .                                                   </a:t>
            </a:r>
            <a:endParaRPr lang="en-US" dirty="0"/>
          </a:p>
          <a:p>
            <a:r>
              <a:rPr lang="en-NZ" dirty="0"/>
              <a:t>                                                                                                       1909,1910. Bronze.</a:t>
            </a:r>
            <a:endParaRPr lang="en-US" dirty="0"/>
          </a:p>
        </p:txBody>
      </p:sp>
      <p:pic>
        <p:nvPicPr>
          <p:cNvPr id="6" name="Picture 5"/>
          <p:cNvPicPr>
            <a:picLocks noChangeAspect="1"/>
          </p:cNvPicPr>
          <p:nvPr/>
        </p:nvPicPr>
        <p:blipFill>
          <a:blip r:embed="rId3"/>
          <a:stretch>
            <a:fillRect/>
          </a:stretch>
        </p:blipFill>
        <p:spPr>
          <a:xfrm>
            <a:off x="5814180" y="4406970"/>
            <a:ext cx="2966963" cy="2225222"/>
          </a:xfrm>
          <a:prstGeom prst="rect">
            <a:avLst/>
          </a:prstGeom>
        </p:spPr>
      </p:pic>
    </p:spTree>
    <p:extLst>
      <p:ext uri="{BB962C8B-B14F-4D97-AF65-F5344CB8AC3E}">
        <p14:creationId xmlns:p14="http://schemas.microsoft.com/office/powerpoint/2010/main" val="1485128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Bronze casting…</a:t>
            </a:r>
            <a:endParaRPr lang="en-US" dirty="0"/>
          </a:p>
        </p:txBody>
      </p:sp>
      <p:sp>
        <p:nvSpPr>
          <p:cNvPr id="3" name="Content Placeholder 2"/>
          <p:cNvSpPr>
            <a:spLocks noGrp="1"/>
          </p:cNvSpPr>
          <p:nvPr>
            <p:ph idx="1"/>
          </p:nvPr>
        </p:nvSpPr>
        <p:spPr/>
        <p:txBody>
          <a:bodyPr/>
          <a:lstStyle/>
          <a:p>
            <a:r>
              <a:rPr lang="en-US" dirty="0" smtClean="0"/>
              <a:t>The “lost wax” method…</a:t>
            </a:r>
          </a:p>
          <a:p>
            <a:endParaRPr lang="en-US" dirty="0"/>
          </a:p>
        </p:txBody>
      </p:sp>
      <p:pic>
        <p:nvPicPr>
          <p:cNvPr id="4" name="Picture 3"/>
          <p:cNvPicPr>
            <a:picLocks noChangeAspect="1"/>
          </p:cNvPicPr>
          <p:nvPr/>
        </p:nvPicPr>
        <p:blipFill>
          <a:blip r:embed="rId2"/>
          <a:stretch>
            <a:fillRect/>
          </a:stretch>
        </p:blipFill>
        <p:spPr>
          <a:xfrm>
            <a:off x="798285" y="2211978"/>
            <a:ext cx="6386285" cy="4646022"/>
          </a:xfrm>
          <a:prstGeom prst="rect">
            <a:avLst/>
          </a:prstGeom>
        </p:spPr>
      </p:pic>
    </p:spTree>
    <p:extLst>
      <p:ext uri="{BB962C8B-B14F-4D97-AF65-F5344CB8AC3E}">
        <p14:creationId xmlns:p14="http://schemas.microsoft.com/office/powerpoint/2010/main" val="2749487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First the sculptor sculpts the sculpture out of wax. Wax is </a:t>
            </a:r>
            <a:r>
              <a:rPr lang="en-US" dirty="0" err="1" smtClean="0"/>
              <a:t>maleable</a:t>
            </a:r>
            <a:r>
              <a:rPr lang="en-US" dirty="0" smtClean="0"/>
              <a:t> and easy to sculpt.</a:t>
            </a:r>
          </a:p>
          <a:p>
            <a:r>
              <a:rPr lang="en-US" dirty="0" smtClean="0"/>
              <a:t>Wax tubes, called runners, are then attached, with a wax cup. This will later be where the bronze is poured in and where the liquid wax and air can escape from, these are called the risers or </a:t>
            </a:r>
            <a:r>
              <a:rPr lang="en-US" dirty="0" err="1" smtClean="0"/>
              <a:t>sprues</a:t>
            </a:r>
            <a:r>
              <a:rPr lang="en-US" dirty="0" smtClean="0"/>
              <a:t>.</a:t>
            </a:r>
          </a:p>
          <a:p>
            <a:r>
              <a:rPr lang="en-US" dirty="0" smtClean="0"/>
              <a:t>Then it is coated in a ceramic/silica mix which is then baked to harden it. As it is baked (1000degrees) the wax melts out, leaving a hollow, hardened shell. The negative space.</a:t>
            </a:r>
          </a:p>
        </p:txBody>
      </p:sp>
    </p:spTree>
    <p:extLst>
      <p:ext uri="{BB962C8B-B14F-4D97-AF65-F5344CB8AC3E}">
        <p14:creationId xmlns:p14="http://schemas.microsoft.com/office/powerpoint/2010/main" val="1241239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Molten bronze is then poured into the shell.</a:t>
            </a:r>
          </a:p>
          <a:p>
            <a:r>
              <a:rPr lang="en-US" dirty="0" smtClean="0"/>
              <a:t>After the bronze has cooled the ceramic shell is chipped off.</a:t>
            </a:r>
          </a:p>
          <a:p>
            <a:r>
              <a:rPr lang="en-US" dirty="0" smtClean="0"/>
              <a:t>The risers and runners are hack-sawed off and the area ground down, any other tidying of the bronze is done.</a:t>
            </a:r>
          </a:p>
          <a:p>
            <a:r>
              <a:rPr lang="en-US" dirty="0" smtClean="0"/>
              <a:t>A </a:t>
            </a:r>
            <a:r>
              <a:rPr lang="en-US" b="1" u="sng" dirty="0" smtClean="0"/>
              <a:t>patina</a:t>
            </a:r>
            <a:r>
              <a:rPr lang="en-US" dirty="0" smtClean="0"/>
              <a:t> is added to </a:t>
            </a:r>
            <a:r>
              <a:rPr lang="en-US" dirty="0" err="1" smtClean="0"/>
              <a:t>colour</a:t>
            </a:r>
            <a:r>
              <a:rPr lang="en-US" dirty="0" smtClean="0"/>
              <a:t> the bronze. This is usually done by adding a chemical to the heated </a:t>
            </a:r>
            <a:r>
              <a:rPr lang="en-US" dirty="0" err="1" smtClean="0"/>
              <a:t>scupture</a:t>
            </a:r>
            <a:r>
              <a:rPr lang="en-US" dirty="0" smtClean="0"/>
              <a:t>.</a:t>
            </a:r>
          </a:p>
          <a:p>
            <a:endParaRPr lang="en-US" dirty="0"/>
          </a:p>
        </p:txBody>
      </p:sp>
    </p:spTree>
    <p:extLst>
      <p:ext uri="{BB962C8B-B14F-4D97-AF65-F5344CB8AC3E}">
        <p14:creationId xmlns:p14="http://schemas.microsoft.com/office/powerpoint/2010/main" val="162754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rcRect t="7765" b="7765"/>
          <a:stretch>
            <a:fillRect/>
          </a:stretch>
        </p:blipFill>
        <p:spPr>
          <a:xfrm>
            <a:off x="-199115" y="293348"/>
            <a:ext cx="4607372" cy="2533877"/>
          </a:xfrm>
        </p:spPr>
      </p:pic>
      <p:pic>
        <p:nvPicPr>
          <p:cNvPr id="6" name="Picture 5"/>
          <p:cNvPicPr>
            <a:picLocks noChangeAspect="1"/>
          </p:cNvPicPr>
          <p:nvPr/>
        </p:nvPicPr>
        <p:blipFill>
          <a:blip r:embed="rId3"/>
          <a:stretch>
            <a:fillRect/>
          </a:stretch>
        </p:blipFill>
        <p:spPr>
          <a:xfrm>
            <a:off x="2594429" y="2231573"/>
            <a:ext cx="2725124" cy="4916714"/>
          </a:xfrm>
          <a:prstGeom prst="rect">
            <a:avLst/>
          </a:prstGeom>
        </p:spPr>
      </p:pic>
      <p:pic>
        <p:nvPicPr>
          <p:cNvPr id="7" name="Picture 6"/>
          <p:cNvPicPr>
            <a:picLocks noChangeAspect="1"/>
          </p:cNvPicPr>
          <p:nvPr/>
        </p:nvPicPr>
        <p:blipFill>
          <a:blip r:embed="rId4"/>
          <a:stretch>
            <a:fillRect/>
          </a:stretch>
        </p:blipFill>
        <p:spPr>
          <a:xfrm>
            <a:off x="5858329" y="2231573"/>
            <a:ext cx="2561166" cy="4390571"/>
          </a:xfrm>
          <a:prstGeom prst="rect">
            <a:avLst/>
          </a:prstGeom>
        </p:spPr>
      </p:pic>
    </p:spTree>
    <p:extLst>
      <p:ext uri="{BB962C8B-B14F-4D97-AF65-F5344CB8AC3E}">
        <p14:creationId xmlns:p14="http://schemas.microsoft.com/office/powerpoint/2010/main" val="25322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4343"/>
            <a:ext cx="8229600" cy="4525963"/>
          </a:xfrm>
        </p:spPr>
        <p:txBody>
          <a:bodyPr>
            <a:normAutofit lnSpcReduction="10000"/>
          </a:bodyPr>
          <a:lstStyle/>
          <a:p>
            <a:r>
              <a:rPr lang="en-NZ" dirty="0"/>
              <a:t>Picasso’s next major sculpture didn’t really happen for quite a few years later….in 1914, and this is where Cubist Sculpture began to gather some momentum. “Absinthe glass” drew on Synthetic cubism’s idea of the </a:t>
            </a:r>
            <a:r>
              <a:rPr lang="en-NZ" i="1" dirty="0"/>
              <a:t>tableau-objet (</a:t>
            </a:r>
            <a:r>
              <a:rPr lang="en-NZ" dirty="0"/>
              <a:t>the picture as object), and took it the next step further, raising even more questions about reality: mass suggested by space, the object separated from function, real and fake objects.  </a:t>
            </a:r>
            <a:endParaRPr lang="en-NZ" dirty="0" smtClean="0"/>
          </a:p>
          <a:p>
            <a:pPr marL="0" indent="0">
              <a:buNone/>
            </a:pPr>
            <a:endParaRPr lang="en-US" dirty="0"/>
          </a:p>
          <a:p>
            <a:endParaRPr lang="en-US" dirty="0"/>
          </a:p>
        </p:txBody>
      </p:sp>
      <p:pic>
        <p:nvPicPr>
          <p:cNvPr id="4" name="Picture 3"/>
          <p:cNvPicPr>
            <a:picLocks noChangeAspect="1"/>
          </p:cNvPicPr>
          <p:nvPr/>
        </p:nvPicPr>
        <p:blipFill>
          <a:blip r:embed="rId2"/>
          <a:stretch>
            <a:fillRect/>
          </a:stretch>
        </p:blipFill>
        <p:spPr>
          <a:xfrm>
            <a:off x="402772" y="4620306"/>
            <a:ext cx="1284514" cy="1887449"/>
          </a:xfrm>
          <a:prstGeom prst="rect">
            <a:avLst/>
          </a:prstGeom>
        </p:spPr>
      </p:pic>
    </p:spTree>
    <p:extLst>
      <p:ext uri="{BB962C8B-B14F-4D97-AF65-F5344CB8AC3E}">
        <p14:creationId xmlns:p14="http://schemas.microsoft.com/office/powerpoint/2010/main" val="2073576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83590" r="-83590"/>
          <a:stretch>
            <a:fillRect/>
          </a:stretch>
        </p:blipFill>
        <p:spPr>
          <a:xfrm>
            <a:off x="-2318657" y="1727200"/>
            <a:ext cx="8229600" cy="4525963"/>
          </a:xfrm>
        </p:spPr>
      </p:pic>
      <p:pic>
        <p:nvPicPr>
          <p:cNvPr id="5" name="Picture 4"/>
          <p:cNvPicPr>
            <a:picLocks noChangeAspect="1"/>
          </p:cNvPicPr>
          <p:nvPr/>
        </p:nvPicPr>
        <p:blipFill>
          <a:blip r:embed="rId3"/>
          <a:stretch>
            <a:fillRect/>
          </a:stretch>
        </p:blipFill>
        <p:spPr>
          <a:xfrm>
            <a:off x="6221791" y="551543"/>
            <a:ext cx="2922209" cy="4383314"/>
          </a:xfrm>
          <a:prstGeom prst="rect">
            <a:avLst/>
          </a:prstGeom>
        </p:spPr>
      </p:pic>
      <p:sp>
        <p:nvSpPr>
          <p:cNvPr id="6" name="Rectangle 5"/>
          <p:cNvSpPr/>
          <p:nvPr/>
        </p:nvSpPr>
        <p:spPr>
          <a:xfrm>
            <a:off x="471714" y="228377"/>
            <a:ext cx="4572000" cy="830997"/>
          </a:xfrm>
          <a:prstGeom prst="rect">
            <a:avLst/>
          </a:prstGeom>
        </p:spPr>
        <p:txBody>
          <a:bodyPr>
            <a:spAutoFit/>
          </a:bodyPr>
          <a:lstStyle/>
          <a:p>
            <a:r>
              <a:rPr lang="en-NZ" sz="2400" dirty="0"/>
              <a:t>“Absinthe glass”, Picasso, 1914. (Two versions of ).</a:t>
            </a:r>
            <a:r>
              <a:rPr lang="en-US" sz="2400" dirty="0" smtClean="0">
                <a:effectLst/>
              </a:rPr>
              <a:t> </a:t>
            </a:r>
            <a:endParaRPr lang="en-US" sz="2400" dirty="0"/>
          </a:p>
        </p:txBody>
      </p:sp>
      <p:pic>
        <p:nvPicPr>
          <p:cNvPr id="8" name="Picture 7"/>
          <p:cNvPicPr>
            <a:picLocks noChangeAspect="1"/>
          </p:cNvPicPr>
          <p:nvPr/>
        </p:nvPicPr>
        <p:blipFill>
          <a:blip r:embed="rId4"/>
          <a:stretch>
            <a:fillRect/>
          </a:stretch>
        </p:blipFill>
        <p:spPr>
          <a:xfrm>
            <a:off x="4009571" y="2125663"/>
            <a:ext cx="2540000" cy="4127500"/>
          </a:xfrm>
          <a:prstGeom prst="rect">
            <a:avLst/>
          </a:prstGeom>
        </p:spPr>
      </p:pic>
    </p:spTree>
    <p:extLst>
      <p:ext uri="{BB962C8B-B14F-4D97-AF65-F5344CB8AC3E}">
        <p14:creationId xmlns:p14="http://schemas.microsoft.com/office/powerpoint/2010/main" val="3302552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1125</TotalTime>
  <Words>634</Words>
  <Application>Microsoft Macintosh PowerPoint</Application>
  <PresentationFormat>On-screen Show (4:3)</PresentationFormat>
  <Paragraphs>26</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Microsoft Word Document</vt:lpstr>
      <vt:lpstr>Cubist sculpture…</vt:lpstr>
      <vt:lpstr>PowerPoint Presentation</vt:lpstr>
      <vt:lpstr>PowerPoint Presentation</vt:lpstr>
      <vt:lpstr>Bronze casting…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Cubist sculpture…</dc:title>
  <dc:creator>Teacher</dc:creator>
  <cp:lastModifiedBy>Teacher</cp:lastModifiedBy>
  <cp:revision>6</cp:revision>
  <dcterms:created xsi:type="dcterms:W3CDTF">2014-05-25T02:24:24Z</dcterms:created>
  <dcterms:modified xsi:type="dcterms:W3CDTF">2014-05-25T21:09:38Z</dcterms:modified>
</cp:coreProperties>
</file>