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71" r:id="rId5"/>
    <p:sldId id="273" r:id="rId6"/>
    <p:sldId id="258" r:id="rId7"/>
    <p:sldId id="272" r:id="rId8"/>
    <p:sldId id="259" r:id="rId9"/>
    <p:sldId id="267" r:id="rId10"/>
    <p:sldId id="268" r:id="rId11"/>
    <p:sldId id="269" r:id="rId12"/>
    <p:sldId id="264" r:id="rId13"/>
    <p:sldId id="260" r:id="rId14"/>
    <p:sldId id="261" r:id="rId15"/>
    <p:sldId id="265"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160B33-621F-BD4B-9259-8983234825AE}"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23097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B33-621F-BD4B-9259-8983234825AE}"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9144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B33-621F-BD4B-9259-8983234825AE}"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108343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B33-621F-BD4B-9259-8983234825AE}"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7417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160B33-621F-BD4B-9259-8983234825AE}"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35943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160B33-621F-BD4B-9259-8983234825AE}"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55717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160B33-621F-BD4B-9259-8983234825AE}" type="datetimeFigureOut">
              <a:rPr lang="en-US" smtClean="0"/>
              <a:t>15/07/14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67247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60B33-621F-BD4B-9259-8983234825AE}" type="datetimeFigureOut">
              <a:rPr lang="en-US" smtClean="0"/>
              <a:t>15/07/14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7835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60B33-621F-BD4B-9259-8983234825AE}" type="datetimeFigureOut">
              <a:rPr lang="en-US" smtClean="0"/>
              <a:t>15/07/14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357903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0B33-621F-BD4B-9259-8983234825AE}"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248481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0B33-621F-BD4B-9259-8983234825AE}"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2F04-FA2F-7F46-9933-8F61260A7BF9}" type="slidenum">
              <a:rPr lang="en-US" smtClean="0"/>
              <a:t>‹#›</a:t>
            </a:fld>
            <a:endParaRPr lang="en-US"/>
          </a:p>
        </p:txBody>
      </p:sp>
    </p:spTree>
    <p:extLst>
      <p:ext uri="{BB962C8B-B14F-4D97-AF65-F5344CB8AC3E}">
        <p14:creationId xmlns:p14="http://schemas.microsoft.com/office/powerpoint/2010/main" val="12316356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60B33-621F-BD4B-9259-8983234825AE}" type="datetimeFigureOut">
              <a:rPr lang="en-US" smtClean="0"/>
              <a:t>15/07/14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72F04-FA2F-7F46-9933-8F61260A7BF9}" type="slidenum">
              <a:rPr lang="en-US" smtClean="0"/>
              <a:t>‹#›</a:t>
            </a:fld>
            <a:endParaRPr lang="en-US"/>
          </a:p>
        </p:txBody>
      </p:sp>
    </p:spTree>
    <p:extLst>
      <p:ext uri="{BB962C8B-B14F-4D97-AF65-F5344CB8AC3E}">
        <p14:creationId xmlns:p14="http://schemas.microsoft.com/office/powerpoint/2010/main" val="3003783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ggwrightson.co.nz/ProductCatalog/DisplayCategory/1" TargetMode="Externa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Drenching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renc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707" y="3514300"/>
            <a:ext cx="4140853" cy="2429300"/>
          </a:xfrm>
          <a:prstGeom prst="rect">
            <a:avLst/>
          </a:prstGeom>
        </p:spPr>
      </p:pic>
    </p:spTree>
    <p:extLst>
      <p:ext uri="{BB962C8B-B14F-4D97-AF65-F5344CB8AC3E}">
        <p14:creationId xmlns:p14="http://schemas.microsoft.com/office/powerpoint/2010/main" val="2217924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Drench resistance is a change in the genes in a worm population which allows certain worms to survive exposure to drench.</a:t>
            </a:r>
          </a:p>
          <a:p>
            <a:endParaRPr lang="en-US" dirty="0" smtClean="0"/>
          </a:p>
          <a:p>
            <a:r>
              <a:rPr lang="en-US" dirty="0" smtClean="0"/>
              <a:t>This change comes from continued exposure of the population to the drench. Drench resistance is not “all or nothing”. A drench will range in efficacy, depending on how many genetically “improved” worms are present on your farm</a:t>
            </a:r>
            <a:endParaRPr lang="en-US" dirty="0"/>
          </a:p>
        </p:txBody>
      </p:sp>
    </p:spTree>
    <p:extLst>
      <p:ext uri="{BB962C8B-B14F-4D97-AF65-F5344CB8AC3E}">
        <p14:creationId xmlns:p14="http://schemas.microsoft.com/office/powerpoint/2010/main" val="5249152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r>
              <a:rPr lang="en-US" dirty="0" smtClean="0"/>
              <a:t>Use this website to find out more about drench resistance and answer these questions…</a:t>
            </a:r>
          </a:p>
          <a:p>
            <a:endParaRPr lang="en-US" dirty="0"/>
          </a:p>
          <a:p>
            <a:r>
              <a:rPr lang="en-US" dirty="0" smtClean="0"/>
              <a:t>What are the causes of resistance and how does it develop?</a:t>
            </a:r>
          </a:p>
          <a:p>
            <a:r>
              <a:rPr lang="en-US" dirty="0" smtClean="0"/>
              <a:t>What can a farmer do to prevent resistance?</a:t>
            </a:r>
          </a:p>
          <a:p>
            <a:r>
              <a:rPr lang="en-US" dirty="0" smtClean="0"/>
              <a:t>How can a farmer detect resistance?</a:t>
            </a:r>
          </a:p>
          <a:p>
            <a:endParaRPr lang="en-US" dirty="0"/>
          </a:p>
        </p:txBody>
      </p:sp>
    </p:spTree>
    <p:extLst>
      <p:ext uri="{BB962C8B-B14F-4D97-AF65-F5344CB8AC3E}">
        <p14:creationId xmlns:p14="http://schemas.microsoft.com/office/powerpoint/2010/main" val="16380474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Lambs…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Young stock are more susceptible to the effects of a worm burden than adult stock and are less able to control a worm burden for themselves until their immune system matures at around twelve months of age.  Lambs are more affected by tapeworm than adult stock and therefore should be drenched with a good quality drench with a tapeworm claim.  There are many drenches that state they kill tapeworm that only control the segments, leaving the head behind to keep producing segments and more eggs.  </a:t>
            </a:r>
          </a:p>
          <a:p>
            <a:r>
              <a:rPr lang="en-US" dirty="0" smtClean="0"/>
              <a:t>As a guide for lambs:</a:t>
            </a:r>
          </a:p>
          <a:p>
            <a:endParaRPr lang="en-US" dirty="0" smtClean="0"/>
          </a:p>
          <a:p>
            <a:pPr marL="0" indent="0">
              <a:buNone/>
            </a:pPr>
            <a:r>
              <a:rPr lang="en-US" dirty="0" smtClean="0"/>
              <a:t>Drenching should start at weaning (or earlier if showing signs of parasitism)</a:t>
            </a:r>
          </a:p>
          <a:p>
            <a:r>
              <a:rPr lang="en-US" dirty="0" smtClean="0"/>
              <a:t>During times of high worm burden and when pasture is low to the ground use either a long acting capsule or drench at 4—6 weekly intervals with a tape drench.</a:t>
            </a:r>
          </a:p>
          <a:p>
            <a:r>
              <a:rPr lang="en-US" dirty="0" smtClean="0"/>
              <a:t>Ensure lambs are protected during </a:t>
            </a:r>
            <a:r>
              <a:rPr lang="en-US" dirty="0" err="1" smtClean="0"/>
              <a:t>Haemonchus</a:t>
            </a:r>
            <a:r>
              <a:rPr lang="en-US" dirty="0" smtClean="0"/>
              <a:t> </a:t>
            </a:r>
            <a:r>
              <a:rPr lang="en-US" dirty="0" err="1" smtClean="0"/>
              <a:t>Contortus</a:t>
            </a:r>
            <a:r>
              <a:rPr lang="en-US" dirty="0" smtClean="0"/>
              <a:t> risk period with a drench that has a persistent activity claim.  (Usually Dec—May but may occur outside of these months)</a:t>
            </a:r>
          </a:p>
          <a:p>
            <a:r>
              <a:rPr lang="en-US" dirty="0" smtClean="0"/>
              <a:t>Drench when you perceive a need, </a:t>
            </a:r>
            <a:r>
              <a:rPr lang="en-US" dirty="0" err="1" smtClean="0"/>
              <a:t>ie</a:t>
            </a:r>
            <a:r>
              <a:rPr lang="en-US" dirty="0" smtClean="0"/>
              <a:t> the sheep appear to be suffering from parasitism.</a:t>
            </a:r>
            <a:endParaRPr lang="en-US" dirty="0"/>
          </a:p>
        </p:txBody>
      </p:sp>
    </p:spTree>
    <p:extLst>
      <p:ext uri="{BB962C8B-B14F-4D97-AF65-F5344CB8AC3E}">
        <p14:creationId xmlns:p14="http://schemas.microsoft.com/office/powerpoint/2010/main" val="206844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deficiency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common deficiency in NZ is Selenium (as it is not present in the soils of up to 30% of our farms). It is important for maintaining a healthy immune system. If deficient… growth rates slow, production slows and white muscle disease can occur.</a:t>
            </a:r>
          </a:p>
          <a:p>
            <a:r>
              <a:rPr lang="en-US" dirty="0" smtClean="0"/>
              <a:t>White muscle disease is a degeneration of muscle. Usually in younger animals, symptoms vary from mild stiffness to obvious pain upon walking, to an inability to stand. Shaking.</a:t>
            </a:r>
          </a:p>
          <a:p>
            <a:r>
              <a:rPr lang="en-US" dirty="0" smtClean="0"/>
              <a:t>Many drenches contain selenium and sometimes other minerals, some drenches are combinations of parasite control and mineral </a:t>
            </a:r>
            <a:r>
              <a:rPr lang="en-US" dirty="0" err="1" smtClean="0"/>
              <a:t>suppliment</a:t>
            </a:r>
            <a:r>
              <a:rPr lang="en-US" dirty="0" smtClean="0"/>
              <a:t>.</a:t>
            </a:r>
            <a:endParaRPr lang="en-US" dirty="0"/>
          </a:p>
        </p:txBody>
      </p:sp>
    </p:spTree>
    <p:extLst>
      <p:ext uri="{BB962C8B-B14F-4D97-AF65-F5344CB8AC3E}">
        <p14:creationId xmlns:p14="http://schemas.microsoft.com/office/powerpoint/2010/main" val="2151717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muscle disease.</a:t>
            </a:r>
            <a:endParaRPr lang="en-US" dirty="0"/>
          </a:p>
        </p:txBody>
      </p:sp>
      <p:pic>
        <p:nvPicPr>
          <p:cNvPr id="4" name="Content Placeholder 3"/>
          <p:cNvPicPr>
            <a:picLocks noGrp="1" noChangeAspect="1"/>
          </p:cNvPicPr>
          <p:nvPr>
            <p:ph idx="1"/>
          </p:nvPr>
        </p:nvPicPr>
        <p:blipFill>
          <a:blip r:embed="rId2"/>
          <a:srcRect t="14422" b="14422"/>
          <a:stretch>
            <a:fillRect/>
          </a:stretch>
        </p:blipFill>
        <p:spPr/>
      </p:pic>
    </p:spTree>
    <p:extLst>
      <p:ext uri="{BB962C8B-B14F-4D97-AF65-F5344CB8AC3E}">
        <p14:creationId xmlns:p14="http://schemas.microsoft.com/office/powerpoint/2010/main" val="28068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lstStyle/>
          <a:p>
            <a:r>
              <a:rPr lang="en-US" dirty="0" smtClean="0"/>
              <a:t>Research types of drenches and what they offer </a:t>
            </a:r>
            <a:r>
              <a:rPr lang="en-US" dirty="0" err="1" smtClean="0"/>
              <a:t>ie</a:t>
            </a:r>
            <a:r>
              <a:rPr lang="en-US" dirty="0" smtClean="0"/>
              <a:t>. </a:t>
            </a:r>
            <a:r>
              <a:rPr lang="en-US" dirty="0" err="1" smtClean="0"/>
              <a:t>Cydectin</a:t>
            </a:r>
            <a:r>
              <a:rPr lang="en-US" dirty="0" smtClean="0"/>
              <a:t>, </a:t>
            </a:r>
            <a:r>
              <a:rPr lang="en-US" dirty="0" err="1" smtClean="0"/>
              <a:t>ivomectin</a:t>
            </a:r>
            <a:r>
              <a:rPr lang="en-US" dirty="0" smtClean="0"/>
              <a:t>, </a:t>
            </a:r>
            <a:r>
              <a:rPr lang="en-US" dirty="0" err="1" smtClean="0"/>
              <a:t>Albendazle</a:t>
            </a:r>
            <a:r>
              <a:rPr lang="en-US" dirty="0" smtClean="0"/>
              <a:t>/</a:t>
            </a:r>
            <a:r>
              <a:rPr lang="en-US" dirty="0" err="1" smtClean="0"/>
              <a:t>Levamisole</a:t>
            </a:r>
            <a:r>
              <a:rPr lang="en-US" dirty="0" smtClean="0"/>
              <a:t>…. </a:t>
            </a:r>
          </a:p>
          <a:p>
            <a:pPr marL="0" indent="0">
              <a:buNone/>
            </a:pPr>
            <a:r>
              <a:rPr lang="en-US" dirty="0" smtClean="0">
                <a:hlinkClick r:id="rId2"/>
              </a:rPr>
              <a:t>http://www.pggwrightson.co.nz/ProductCatalog/DisplayCategory/1</a:t>
            </a:r>
            <a:endParaRPr lang="en-US" dirty="0" smtClean="0"/>
          </a:p>
          <a:p>
            <a:pPr marL="0" indent="0">
              <a:buNone/>
            </a:pPr>
            <a:endParaRPr lang="en-US" dirty="0"/>
          </a:p>
          <a:p>
            <a:r>
              <a:rPr lang="en-US" dirty="0" smtClean="0"/>
              <a:t>Make a list of the different brands, their active ingredient/s and what they target.</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302119" y="0"/>
            <a:ext cx="1909173" cy="1750075"/>
          </a:xfrm>
          <a:prstGeom prst="rect">
            <a:avLst/>
          </a:prstGeom>
        </p:spPr>
      </p:pic>
    </p:spTree>
    <p:extLst>
      <p:ext uri="{BB962C8B-B14F-4D97-AF65-F5344CB8AC3E}">
        <p14:creationId xmlns:p14="http://schemas.microsoft.com/office/powerpoint/2010/main" val="105349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drench…</a:t>
            </a:r>
            <a:endParaRPr lang="en-US" dirty="0"/>
          </a:p>
        </p:txBody>
      </p:sp>
      <p:sp>
        <p:nvSpPr>
          <p:cNvPr id="3" name="Content Placeholder 2"/>
          <p:cNvSpPr>
            <a:spLocks noGrp="1"/>
          </p:cNvSpPr>
          <p:nvPr>
            <p:ph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DoicpFUxbfs</a:t>
            </a:r>
            <a:endParaRPr lang="en-US" dirty="0"/>
          </a:p>
        </p:txBody>
      </p:sp>
      <p:pic>
        <p:nvPicPr>
          <p:cNvPr id="4" name="Picture 3"/>
          <p:cNvPicPr>
            <a:picLocks noChangeAspect="1"/>
          </p:cNvPicPr>
          <p:nvPr/>
        </p:nvPicPr>
        <p:blipFill>
          <a:blip r:embed="rId2"/>
          <a:stretch>
            <a:fillRect/>
          </a:stretch>
        </p:blipFill>
        <p:spPr>
          <a:xfrm>
            <a:off x="4102893" y="2413959"/>
            <a:ext cx="3950257" cy="2962693"/>
          </a:xfrm>
          <a:prstGeom prst="rect">
            <a:avLst/>
          </a:prstGeom>
        </p:spPr>
      </p:pic>
    </p:spTree>
    <p:extLst>
      <p:ext uri="{BB962C8B-B14F-4D97-AF65-F5344CB8AC3E}">
        <p14:creationId xmlns:p14="http://schemas.microsoft.com/office/powerpoint/2010/main" val="315985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Drenching…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drenching?</a:t>
            </a:r>
          </a:p>
          <a:p>
            <a:pPr marL="0" indent="0">
              <a:buNone/>
            </a:pPr>
            <a:r>
              <a:rPr lang="en-US" sz="1800" dirty="0" smtClean="0"/>
              <a:t>Parasites can be picked up from the soil and pastures when stock graze. Drenching helps deal with them once they have entered the body of an animal and will help prevent the spread of more parasites or their eggs or larvae. Parasite use some of the needed nutrients that the animal consumes, meaning less is available for good healthy growth.</a:t>
            </a:r>
          </a:p>
          <a:p>
            <a:endParaRPr lang="en-US" dirty="0"/>
          </a:p>
          <a:p>
            <a:r>
              <a:rPr lang="en-US" dirty="0" smtClean="0"/>
              <a:t>Why do farmers drench?</a:t>
            </a:r>
          </a:p>
          <a:p>
            <a:pPr marL="0" indent="0">
              <a:buNone/>
            </a:pPr>
            <a:r>
              <a:rPr lang="en-US" sz="1600" dirty="0" smtClean="0"/>
              <a:t>Sheep  and Cattle of all ages need to be drenched for internal parasites, each class of stock being treated in a different way as they have different needs.</a:t>
            </a:r>
          </a:p>
          <a:p>
            <a:pPr marL="0" indent="0">
              <a:buNone/>
            </a:pPr>
            <a:r>
              <a:rPr lang="en-US" sz="1600" dirty="0" smtClean="0"/>
              <a:t>Signs of parasitism can include:</a:t>
            </a:r>
          </a:p>
          <a:p>
            <a:pPr marL="0" indent="0">
              <a:buNone/>
            </a:pPr>
            <a:r>
              <a:rPr lang="en-US" sz="1600" dirty="0" err="1" smtClean="0"/>
              <a:t>Dags</a:t>
            </a:r>
            <a:r>
              <a:rPr lang="en-US" sz="1600" dirty="0" smtClean="0"/>
              <a:t>, soft </a:t>
            </a:r>
            <a:r>
              <a:rPr lang="en-US" sz="1600" dirty="0" err="1" smtClean="0"/>
              <a:t>faeces</a:t>
            </a:r>
            <a:r>
              <a:rPr lang="en-US" sz="1600" dirty="0" smtClean="0"/>
              <a:t>, scouring</a:t>
            </a:r>
          </a:p>
          <a:p>
            <a:pPr marL="0" indent="0">
              <a:buNone/>
            </a:pPr>
            <a:r>
              <a:rPr lang="en-US" sz="1600" dirty="0" smtClean="0"/>
              <a:t>Ill thrift, low growth rate.</a:t>
            </a:r>
          </a:p>
          <a:p>
            <a:pPr marL="0" indent="0">
              <a:buNone/>
            </a:pPr>
            <a:r>
              <a:rPr lang="en-US" sz="1600" dirty="0" smtClean="0"/>
              <a:t>Any new stock entering a farm should be drenched, this is called quarantine drenching. It is to prevent spread of parasites onto the pasture from the new stock.</a:t>
            </a:r>
          </a:p>
          <a:p>
            <a:pPr marL="0" indent="0">
              <a:buNone/>
            </a:pPr>
            <a:r>
              <a:rPr lang="en-US" sz="1600" dirty="0" smtClean="0"/>
              <a:t>Lambs are more </a:t>
            </a:r>
            <a:r>
              <a:rPr lang="en-US" sz="1600" dirty="0" err="1" smtClean="0"/>
              <a:t>susceptable</a:t>
            </a:r>
            <a:r>
              <a:rPr lang="en-US" sz="1600" dirty="0" smtClean="0"/>
              <a:t> and are usually the first to be affected.</a:t>
            </a:r>
          </a:p>
          <a:p>
            <a:pPr marL="0" indent="0">
              <a:buNone/>
            </a:pPr>
            <a:endParaRPr lang="en-US" sz="1600" dirty="0"/>
          </a:p>
        </p:txBody>
      </p:sp>
      <p:pic>
        <p:nvPicPr>
          <p:cNvPr id="4" name="Picture 3" descr="drenc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370" y="423194"/>
            <a:ext cx="1695075" cy="994444"/>
          </a:xfrm>
          <a:prstGeom prst="rect">
            <a:avLst/>
          </a:prstGeom>
        </p:spPr>
      </p:pic>
      <p:pic>
        <p:nvPicPr>
          <p:cNvPr id="5" name="Picture 4"/>
          <p:cNvPicPr>
            <a:picLocks noChangeAspect="1"/>
          </p:cNvPicPr>
          <p:nvPr/>
        </p:nvPicPr>
        <p:blipFill>
          <a:blip r:embed="rId3"/>
          <a:stretch>
            <a:fillRect/>
          </a:stretch>
        </p:blipFill>
        <p:spPr>
          <a:xfrm flipV="1">
            <a:off x="8417444" y="6858000"/>
            <a:ext cx="726555" cy="544916"/>
          </a:xfrm>
          <a:prstGeom prst="rect">
            <a:avLst/>
          </a:prstGeom>
        </p:spPr>
      </p:pic>
    </p:spTree>
    <p:extLst>
      <p:ext uri="{BB962C8B-B14F-4D97-AF65-F5344CB8AC3E}">
        <p14:creationId xmlns:p14="http://schemas.microsoft.com/office/powerpoint/2010/main" val="32253186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1927" b="-21927"/>
          <a:stretch>
            <a:fillRect/>
          </a:stretch>
        </p:blipFill>
        <p:spPr>
          <a:xfrm>
            <a:off x="147855" y="-483655"/>
            <a:ext cx="8229600" cy="4525963"/>
          </a:xfrm>
        </p:spPr>
      </p:pic>
      <p:pic>
        <p:nvPicPr>
          <p:cNvPr id="5" name="Picture 4"/>
          <p:cNvPicPr>
            <a:picLocks noChangeAspect="1"/>
          </p:cNvPicPr>
          <p:nvPr/>
        </p:nvPicPr>
        <p:blipFill>
          <a:blip r:embed="rId3"/>
          <a:stretch>
            <a:fillRect/>
          </a:stretch>
        </p:blipFill>
        <p:spPr>
          <a:xfrm>
            <a:off x="-251931" y="3422650"/>
            <a:ext cx="4470400" cy="2578100"/>
          </a:xfrm>
          <a:prstGeom prst="rect">
            <a:avLst/>
          </a:prstGeom>
        </p:spPr>
      </p:pic>
      <p:pic>
        <p:nvPicPr>
          <p:cNvPr id="6" name="Picture 5"/>
          <p:cNvPicPr>
            <a:picLocks noChangeAspect="1"/>
          </p:cNvPicPr>
          <p:nvPr/>
        </p:nvPicPr>
        <p:blipFill>
          <a:blip r:embed="rId4"/>
          <a:stretch>
            <a:fillRect/>
          </a:stretch>
        </p:blipFill>
        <p:spPr>
          <a:xfrm>
            <a:off x="5129723" y="3915632"/>
            <a:ext cx="3365500" cy="2413000"/>
          </a:xfrm>
          <a:prstGeom prst="rect">
            <a:avLst/>
          </a:prstGeom>
        </p:spPr>
      </p:pic>
    </p:spTree>
    <p:extLst>
      <p:ext uri="{BB962C8B-B14F-4D97-AF65-F5344CB8AC3E}">
        <p14:creationId xmlns:p14="http://schemas.microsoft.com/office/powerpoint/2010/main" val="160348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Parasite lifecycle.</a:t>
            </a:r>
            <a:endParaRPr lang="en-US" dirty="0"/>
          </a:p>
        </p:txBody>
      </p:sp>
      <p:pic>
        <p:nvPicPr>
          <p:cNvPr id="4" name="Content Placeholder 3"/>
          <p:cNvPicPr>
            <a:picLocks noGrp="1" noChangeAspect="1"/>
          </p:cNvPicPr>
          <p:nvPr>
            <p:ph idx="1"/>
          </p:nvPr>
        </p:nvPicPr>
        <p:blipFill>
          <a:blip r:embed="rId2"/>
          <a:srcRect l="-30609" r="-30609"/>
          <a:stretch>
            <a:fillRect/>
          </a:stretch>
        </p:blipFill>
        <p:spPr>
          <a:xfrm>
            <a:off x="-519680" y="1600200"/>
            <a:ext cx="9206480" cy="5063209"/>
          </a:xfrm>
        </p:spPr>
      </p:pic>
    </p:spTree>
    <p:extLst>
      <p:ext uri="{BB962C8B-B14F-4D97-AF65-F5344CB8AC3E}">
        <p14:creationId xmlns:p14="http://schemas.microsoft.com/office/powerpoint/2010/main" val="25727916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428" r="-10428"/>
          <a:stretch>
            <a:fillRect/>
          </a:stretch>
        </p:blipFill>
        <p:spPr/>
      </p:pic>
    </p:spTree>
    <p:extLst>
      <p:ext uri="{BB962C8B-B14F-4D97-AF65-F5344CB8AC3E}">
        <p14:creationId xmlns:p14="http://schemas.microsoft.com/office/powerpoint/2010/main" val="3106802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Drenching…</a:t>
            </a:r>
            <a:endParaRPr lang="en-US" dirty="0"/>
          </a:p>
        </p:txBody>
      </p:sp>
      <p:sp>
        <p:nvSpPr>
          <p:cNvPr id="3" name="Content Placeholder 2"/>
          <p:cNvSpPr>
            <a:spLocks noGrp="1"/>
          </p:cNvSpPr>
          <p:nvPr>
            <p:ph idx="1"/>
          </p:nvPr>
        </p:nvSpPr>
        <p:spPr/>
        <p:txBody>
          <a:bodyPr>
            <a:normAutofit/>
          </a:bodyPr>
          <a:lstStyle/>
          <a:p>
            <a:r>
              <a:rPr lang="en-US" dirty="0" smtClean="0"/>
              <a:t>One of the worst parasites is:</a:t>
            </a:r>
          </a:p>
          <a:p>
            <a:pPr marL="0" indent="0">
              <a:buNone/>
            </a:pPr>
            <a:r>
              <a:rPr lang="en-US" sz="1800" u="sng" dirty="0" err="1" smtClean="0"/>
              <a:t>Haemonchus</a:t>
            </a:r>
            <a:r>
              <a:rPr lang="en-US" sz="1800" u="sng" dirty="0" smtClean="0"/>
              <a:t> </a:t>
            </a:r>
            <a:r>
              <a:rPr lang="en-US" sz="1800" u="sng" dirty="0" err="1" smtClean="0"/>
              <a:t>Contortus</a:t>
            </a:r>
            <a:endParaRPr lang="en-US" sz="1800" u="sng" dirty="0" smtClean="0"/>
          </a:p>
          <a:p>
            <a:pPr marL="0" indent="0">
              <a:buNone/>
            </a:pPr>
            <a:r>
              <a:rPr lang="en-US" sz="1800" dirty="0" smtClean="0"/>
              <a:t>Commonly known as Barbers Pole Worm, this is a concern for sheep farms from as early as December through to as late as April.  Mature </a:t>
            </a:r>
            <a:r>
              <a:rPr lang="en-US" sz="1800" dirty="0" err="1" smtClean="0"/>
              <a:t>Haemonchus</a:t>
            </a:r>
            <a:r>
              <a:rPr lang="en-US" sz="1800" dirty="0" smtClean="0"/>
              <a:t> living in the gut of the sheep feed off the animals blood.  A severe burden can cause death by </a:t>
            </a:r>
            <a:r>
              <a:rPr lang="en-US" sz="1800" dirty="0" err="1" smtClean="0"/>
              <a:t>anaemia</a:t>
            </a:r>
            <a:r>
              <a:rPr lang="en-US" sz="1800" dirty="0" smtClean="0"/>
              <a:t> in a relatively short period of time.</a:t>
            </a:r>
          </a:p>
          <a:p>
            <a:pPr marL="0" indent="0">
              <a:buNone/>
            </a:pPr>
            <a:r>
              <a:rPr lang="en-US" sz="1800" dirty="0" smtClean="0"/>
              <a:t>A mature female </a:t>
            </a:r>
            <a:r>
              <a:rPr lang="en-US" sz="1800" dirty="0" err="1" smtClean="0"/>
              <a:t>Haemonchus</a:t>
            </a:r>
            <a:r>
              <a:rPr lang="en-US" sz="1800" dirty="0" smtClean="0"/>
              <a:t> </a:t>
            </a:r>
            <a:r>
              <a:rPr lang="en-US" sz="1800" dirty="0" err="1" smtClean="0"/>
              <a:t>Contortus</a:t>
            </a:r>
            <a:r>
              <a:rPr lang="en-US" sz="1800" dirty="0" smtClean="0"/>
              <a:t> can lay up to 10,000 eggs per day. </a:t>
            </a:r>
            <a:r>
              <a:rPr lang="en-US" sz="1800" dirty="0" err="1" smtClean="0"/>
              <a:t>Haemonchus</a:t>
            </a:r>
            <a:r>
              <a:rPr lang="en-US" sz="1800" dirty="0" smtClean="0"/>
              <a:t> </a:t>
            </a:r>
            <a:r>
              <a:rPr lang="en-US" sz="1800" dirty="0" err="1" smtClean="0"/>
              <a:t>Contortus</a:t>
            </a:r>
            <a:r>
              <a:rPr lang="en-US" sz="1800" dirty="0" smtClean="0"/>
              <a:t> does not always cause scouring.</a:t>
            </a:r>
          </a:p>
          <a:p>
            <a:pPr marL="0" indent="0">
              <a:buNone/>
            </a:pPr>
            <a:r>
              <a:rPr lang="en-US" sz="1800" dirty="0" smtClean="0"/>
              <a:t>Being prepared and early prevention is the best </a:t>
            </a:r>
            <a:r>
              <a:rPr lang="en-US" sz="1800" dirty="0" err="1" smtClean="0"/>
              <a:t>defence</a:t>
            </a:r>
            <a:r>
              <a:rPr lang="en-US" sz="1800" dirty="0" smtClean="0"/>
              <a:t> against this deadly worm, not only for protecting stock but in reducing the re burdening of the soil by the next generation of larvae.</a:t>
            </a:r>
          </a:p>
          <a:p>
            <a:pPr marL="0" indent="0">
              <a:buNone/>
            </a:pPr>
            <a:r>
              <a:rPr lang="en-US" sz="1800" dirty="0" smtClean="0"/>
              <a:t>Many drenches will kill </a:t>
            </a:r>
            <a:r>
              <a:rPr lang="en-US" sz="1800" dirty="0" err="1" smtClean="0"/>
              <a:t>Haemonchus</a:t>
            </a:r>
            <a:r>
              <a:rPr lang="en-US" sz="1800" dirty="0" smtClean="0"/>
              <a:t> </a:t>
            </a:r>
            <a:r>
              <a:rPr lang="en-US" sz="1800" dirty="0" err="1" smtClean="0"/>
              <a:t>Contortus</a:t>
            </a:r>
            <a:r>
              <a:rPr lang="en-US" sz="1800" dirty="0" smtClean="0"/>
              <a:t> but only a select few will give a persistent activity, providing you with worry protection.</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1060330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5098" r="-45098"/>
          <a:stretch>
            <a:fillRect/>
          </a:stretch>
        </p:blipFill>
        <p:spPr>
          <a:xfrm>
            <a:off x="-1659372" y="274638"/>
            <a:ext cx="8229600" cy="4525963"/>
          </a:xfrm>
        </p:spPr>
      </p:pic>
      <p:pic>
        <p:nvPicPr>
          <p:cNvPr id="5" name="Picture 4"/>
          <p:cNvPicPr>
            <a:picLocks noChangeAspect="1"/>
          </p:cNvPicPr>
          <p:nvPr/>
        </p:nvPicPr>
        <p:blipFill>
          <a:blip r:embed="rId3"/>
          <a:stretch>
            <a:fillRect/>
          </a:stretch>
        </p:blipFill>
        <p:spPr>
          <a:xfrm>
            <a:off x="4855728" y="3892192"/>
            <a:ext cx="3429000" cy="2362200"/>
          </a:xfrm>
          <a:prstGeom prst="rect">
            <a:avLst/>
          </a:prstGeom>
        </p:spPr>
      </p:pic>
    </p:spTree>
    <p:extLst>
      <p:ext uri="{BB962C8B-B14F-4D97-AF65-F5344CB8AC3E}">
        <p14:creationId xmlns:p14="http://schemas.microsoft.com/office/powerpoint/2010/main" val="15390616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Drenching…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sheep start showing signs of </a:t>
            </a:r>
            <a:r>
              <a:rPr lang="en-US" dirty="0" err="1" smtClean="0"/>
              <a:t>anaemia</a:t>
            </a:r>
            <a:r>
              <a:rPr lang="en-US" dirty="0" smtClean="0"/>
              <a:t> they begin to slow down, become lethargic, eventually go down and finally die.  The inside of the eyelid and gums will be pale in </a:t>
            </a:r>
            <a:r>
              <a:rPr lang="en-US" dirty="0" err="1" smtClean="0"/>
              <a:t>colour</a:t>
            </a:r>
            <a:r>
              <a:rPr lang="en-US" dirty="0" smtClean="0"/>
              <a:t> due to the lack of blood.  If Sheep show signs of slowing during </a:t>
            </a:r>
            <a:r>
              <a:rPr lang="en-US" dirty="0" err="1" smtClean="0"/>
              <a:t>Haemonchus</a:t>
            </a:r>
            <a:r>
              <a:rPr lang="en-US" dirty="0" smtClean="0"/>
              <a:t> </a:t>
            </a:r>
            <a:r>
              <a:rPr lang="en-US" dirty="0" err="1" smtClean="0"/>
              <a:t>Contortus</a:t>
            </a:r>
            <a:r>
              <a:rPr lang="en-US" dirty="0" smtClean="0"/>
              <a:t> risk period should be drenched  immediately with a good quality drench with a persistent activity claim for </a:t>
            </a:r>
            <a:r>
              <a:rPr lang="en-US" dirty="0" err="1" smtClean="0"/>
              <a:t>Haemonchus</a:t>
            </a:r>
            <a:r>
              <a:rPr lang="en-US" dirty="0" smtClean="0"/>
              <a:t> </a:t>
            </a:r>
            <a:r>
              <a:rPr lang="en-US" dirty="0" err="1" smtClean="0"/>
              <a:t>Contortus</a:t>
            </a:r>
            <a:r>
              <a:rPr lang="en-US" dirty="0" smtClean="0"/>
              <a:t>.  The entire flock should be drenched as it is usually wide spread.</a:t>
            </a:r>
            <a:endParaRPr lang="en-US" dirty="0"/>
          </a:p>
        </p:txBody>
      </p:sp>
    </p:spTree>
    <p:extLst>
      <p:ext uri="{BB962C8B-B14F-4D97-AF65-F5344CB8AC3E}">
        <p14:creationId xmlns:p14="http://schemas.microsoft.com/office/powerpoint/2010/main" val="5608741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Drench resistance</a:t>
            </a:r>
            <a:endParaRPr lang="en-US" dirty="0"/>
          </a:p>
        </p:txBody>
      </p:sp>
      <p:sp>
        <p:nvSpPr>
          <p:cNvPr id="3" name="Content Placeholder 2"/>
          <p:cNvSpPr>
            <a:spLocks noGrp="1"/>
          </p:cNvSpPr>
          <p:nvPr>
            <p:ph idx="1"/>
          </p:nvPr>
        </p:nvSpPr>
        <p:spPr/>
        <p:txBody>
          <a:bodyPr/>
          <a:lstStyle/>
          <a:p>
            <a:r>
              <a:rPr lang="en-US" dirty="0" smtClean="0"/>
              <a:t>Depending on the type of drench: there are 3 main types… three broad-spectrum drench families: </a:t>
            </a:r>
            <a:r>
              <a:rPr lang="en-US" b="1" dirty="0" err="1" smtClean="0"/>
              <a:t>Benzimidazole</a:t>
            </a:r>
            <a:r>
              <a:rPr lang="en-US" b="1" dirty="0" smtClean="0"/>
              <a:t> (BZ or white)</a:t>
            </a:r>
            <a:r>
              <a:rPr lang="en-US" dirty="0" smtClean="0"/>
              <a:t>, </a:t>
            </a:r>
            <a:r>
              <a:rPr lang="en-US" b="1" dirty="0" err="1" smtClean="0"/>
              <a:t>Levamisole</a:t>
            </a:r>
            <a:r>
              <a:rPr lang="en-US" b="1" dirty="0" smtClean="0"/>
              <a:t> (Lev or clear) </a:t>
            </a:r>
            <a:r>
              <a:rPr lang="en-US" dirty="0" smtClean="0"/>
              <a:t>and </a:t>
            </a:r>
            <a:r>
              <a:rPr lang="en-US" b="1" dirty="0" err="1" smtClean="0">
                <a:solidFill>
                  <a:srgbClr val="000000"/>
                </a:solidFill>
              </a:rPr>
              <a:t>Mectin</a:t>
            </a:r>
            <a:r>
              <a:rPr lang="en-US" b="1" dirty="0" smtClean="0">
                <a:solidFill>
                  <a:srgbClr val="000000"/>
                </a:solidFill>
              </a:rPr>
              <a:t> (</a:t>
            </a:r>
            <a:r>
              <a:rPr lang="en-US" b="1" dirty="0" err="1" smtClean="0">
                <a:solidFill>
                  <a:srgbClr val="000000"/>
                </a:solidFill>
              </a:rPr>
              <a:t>Endectocide</a:t>
            </a:r>
            <a:r>
              <a:rPr lang="en-US" b="1" dirty="0" smtClean="0">
                <a:solidFill>
                  <a:srgbClr val="000000"/>
                </a:solidFill>
              </a:rPr>
              <a:t> or </a:t>
            </a:r>
            <a:r>
              <a:rPr lang="en-US" b="1" dirty="0" err="1" smtClean="0">
                <a:solidFill>
                  <a:srgbClr val="000000"/>
                </a:solidFill>
              </a:rPr>
              <a:t>Macrocyclic</a:t>
            </a:r>
            <a:r>
              <a:rPr lang="en-US" b="1" dirty="0" smtClean="0">
                <a:solidFill>
                  <a:srgbClr val="000000"/>
                </a:solidFill>
              </a:rPr>
              <a:t> Lactone (ML)</a:t>
            </a:r>
            <a:r>
              <a:rPr lang="en-US" dirty="0" smtClean="0"/>
              <a:t>, e.g. </a:t>
            </a:r>
            <a:r>
              <a:rPr lang="en-US" dirty="0" err="1" smtClean="0"/>
              <a:t>ivermectin</a:t>
            </a:r>
            <a:r>
              <a:rPr lang="en-US" dirty="0" smtClean="0"/>
              <a:t>, </a:t>
            </a:r>
            <a:r>
              <a:rPr lang="en-US" dirty="0" err="1" smtClean="0"/>
              <a:t>abamectin</a:t>
            </a:r>
            <a:r>
              <a:rPr lang="en-US" dirty="0" smtClean="0"/>
              <a:t> and </a:t>
            </a:r>
            <a:r>
              <a:rPr lang="en-US" dirty="0" err="1" smtClean="0"/>
              <a:t>moxidectin</a:t>
            </a:r>
            <a:r>
              <a:rPr lang="en-US" dirty="0" smtClean="0"/>
              <a:t>).</a:t>
            </a:r>
          </a:p>
          <a:p>
            <a:r>
              <a:rPr lang="en-US" dirty="0" smtClean="0"/>
              <a:t>Drenching is done according to animal weight. Under drenching can cause resistance. </a:t>
            </a:r>
            <a:endParaRPr lang="en-US" dirty="0"/>
          </a:p>
        </p:txBody>
      </p:sp>
    </p:spTree>
    <p:extLst>
      <p:ext uri="{BB962C8B-B14F-4D97-AF65-F5344CB8AC3E}">
        <p14:creationId xmlns:p14="http://schemas.microsoft.com/office/powerpoint/2010/main" val="39215019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6026</TotalTime>
  <Words>954</Words>
  <Application>Microsoft Macintosh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Drenching</vt:lpstr>
      <vt:lpstr>Drenching…</vt:lpstr>
      <vt:lpstr>PowerPoint Presentation</vt:lpstr>
      <vt:lpstr>Parasite lifecycle.</vt:lpstr>
      <vt:lpstr>PowerPoint Presentation</vt:lpstr>
      <vt:lpstr>Drenching…</vt:lpstr>
      <vt:lpstr>PowerPoint Presentation</vt:lpstr>
      <vt:lpstr>Drenching…</vt:lpstr>
      <vt:lpstr>Drench resistance</vt:lpstr>
      <vt:lpstr>PowerPoint Presentation</vt:lpstr>
      <vt:lpstr>Task</vt:lpstr>
      <vt:lpstr>Lambs…</vt:lpstr>
      <vt:lpstr>Mineral deficiency</vt:lpstr>
      <vt:lpstr>White muscle disease.</vt:lpstr>
      <vt:lpstr>Task:</vt:lpstr>
      <vt:lpstr>How to drench…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Drenching and vaccinating</dc:title>
  <dc:creator>Teacher</dc:creator>
  <cp:lastModifiedBy>Teacher</cp:lastModifiedBy>
  <cp:revision>11</cp:revision>
  <dcterms:created xsi:type="dcterms:W3CDTF">2014-06-25T01:48:48Z</dcterms:created>
  <dcterms:modified xsi:type="dcterms:W3CDTF">2014-07-14T21:36:52Z</dcterms:modified>
</cp:coreProperties>
</file>