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1" r:id="rId5"/>
    <p:sldId id="259" r:id="rId6"/>
    <p:sldId id="262" r:id="rId7"/>
    <p:sldId id="260" r:id="rId8"/>
    <p:sldId id="264" r:id="rId9"/>
    <p:sldId id="263" r:id="rId10"/>
    <p:sldId id="266" r:id="rId11"/>
    <p:sldId id="265" r:id="rId12"/>
    <p:sldId id="267" r:id="rId13"/>
    <p:sldId id="269" r:id="rId14"/>
    <p:sldId id="270" r:id="rId15"/>
    <p:sldId id="271" r:id="rId16"/>
    <p:sldId id="272" r:id="rId17"/>
    <p:sldId id="273" r:id="rId18"/>
    <p:sldId id="268"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9" d="100"/>
          <a:sy n="79" d="100"/>
        </p:scale>
        <p:origin x="-108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360A7A-F030-2743-A880-69FC7FB2F347}" type="datetimeFigureOut">
              <a:rPr lang="en-US" smtClean="0"/>
              <a:t>20/08/14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6F8F2-BAA5-484D-B327-96D90629AF99}" type="slidenum">
              <a:rPr lang="en-US" smtClean="0"/>
              <a:t>‹#›</a:t>
            </a:fld>
            <a:endParaRPr lang="en-US"/>
          </a:p>
        </p:txBody>
      </p:sp>
    </p:spTree>
    <p:extLst>
      <p:ext uri="{BB962C8B-B14F-4D97-AF65-F5344CB8AC3E}">
        <p14:creationId xmlns:p14="http://schemas.microsoft.com/office/powerpoint/2010/main" val="3394821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60A7A-F030-2743-A880-69FC7FB2F347}" type="datetimeFigureOut">
              <a:rPr lang="en-US" smtClean="0"/>
              <a:t>20/08/14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6F8F2-BAA5-484D-B327-96D90629AF99}" type="slidenum">
              <a:rPr lang="en-US" smtClean="0"/>
              <a:t>‹#›</a:t>
            </a:fld>
            <a:endParaRPr lang="en-US"/>
          </a:p>
        </p:txBody>
      </p:sp>
    </p:spTree>
    <p:extLst>
      <p:ext uri="{BB962C8B-B14F-4D97-AF65-F5344CB8AC3E}">
        <p14:creationId xmlns:p14="http://schemas.microsoft.com/office/powerpoint/2010/main" val="3480441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60A7A-F030-2743-A880-69FC7FB2F347}" type="datetimeFigureOut">
              <a:rPr lang="en-US" smtClean="0"/>
              <a:t>20/08/14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6F8F2-BAA5-484D-B327-96D90629AF99}" type="slidenum">
              <a:rPr lang="en-US" smtClean="0"/>
              <a:t>‹#›</a:t>
            </a:fld>
            <a:endParaRPr lang="en-US"/>
          </a:p>
        </p:txBody>
      </p:sp>
    </p:spTree>
    <p:extLst>
      <p:ext uri="{BB962C8B-B14F-4D97-AF65-F5344CB8AC3E}">
        <p14:creationId xmlns:p14="http://schemas.microsoft.com/office/powerpoint/2010/main" val="1224997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60A7A-F030-2743-A880-69FC7FB2F347}" type="datetimeFigureOut">
              <a:rPr lang="en-US" smtClean="0"/>
              <a:t>20/08/14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6F8F2-BAA5-484D-B327-96D90629AF99}" type="slidenum">
              <a:rPr lang="en-US" smtClean="0"/>
              <a:t>‹#›</a:t>
            </a:fld>
            <a:endParaRPr lang="en-US"/>
          </a:p>
        </p:txBody>
      </p:sp>
    </p:spTree>
    <p:extLst>
      <p:ext uri="{BB962C8B-B14F-4D97-AF65-F5344CB8AC3E}">
        <p14:creationId xmlns:p14="http://schemas.microsoft.com/office/powerpoint/2010/main" val="119167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360A7A-F030-2743-A880-69FC7FB2F347}" type="datetimeFigureOut">
              <a:rPr lang="en-US" smtClean="0"/>
              <a:t>20/08/14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6F8F2-BAA5-484D-B327-96D90629AF99}" type="slidenum">
              <a:rPr lang="en-US" smtClean="0"/>
              <a:t>‹#›</a:t>
            </a:fld>
            <a:endParaRPr lang="en-US"/>
          </a:p>
        </p:txBody>
      </p:sp>
    </p:spTree>
    <p:extLst>
      <p:ext uri="{BB962C8B-B14F-4D97-AF65-F5344CB8AC3E}">
        <p14:creationId xmlns:p14="http://schemas.microsoft.com/office/powerpoint/2010/main" val="2371133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360A7A-F030-2743-A880-69FC7FB2F347}" type="datetimeFigureOut">
              <a:rPr lang="en-US" smtClean="0"/>
              <a:t>20/08/14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66F8F2-BAA5-484D-B327-96D90629AF99}" type="slidenum">
              <a:rPr lang="en-US" smtClean="0"/>
              <a:t>‹#›</a:t>
            </a:fld>
            <a:endParaRPr lang="en-US"/>
          </a:p>
        </p:txBody>
      </p:sp>
    </p:spTree>
    <p:extLst>
      <p:ext uri="{BB962C8B-B14F-4D97-AF65-F5344CB8AC3E}">
        <p14:creationId xmlns:p14="http://schemas.microsoft.com/office/powerpoint/2010/main" val="1671500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360A7A-F030-2743-A880-69FC7FB2F347}" type="datetimeFigureOut">
              <a:rPr lang="en-US" smtClean="0"/>
              <a:t>20/08/14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66F8F2-BAA5-484D-B327-96D90629AF99}" type="slidenum">
              <a:rPr lang="en-US" smtClean="0"/>
              <a:t>‹#›</a:t>
            </a:fld>
            <a:endParaRPr lang="en-US"/>
          </a:p>
        </p:txBody>
      </p:sp>
    </p:spTree>
    <p:extLst>
      <p:ext uri="{BB962C8B-B14F-4D97-AF65-F5344CB8AC3E}">
        <p14:creationId xmlns:p14="http://schemas.microsoft.com/office/powerpoint/2010/main" val="3123341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360A7A-F030-2743-A880-69FC7FB2F347}" type="datetimeFigureOut">
              <a:rPr lang="en-US" smtClean="0"/>
              <a:t>20/08/14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66F8F2-BAA5-484D-B327-96D90629AF99}" type="slidenum">
              <a:rPr lang="en-US" smtClean="0"/>
              <a:t>‹#›</a:t>
            </a:fld>
            <a:endParaRPr lang="en-US"/>
          </a:p>
        </p:txBody>
      </p:sp>
    </p:spTree>
    <p:extLst>
      <p:ext uri="{BB962C8B-B14F-4D97-AF65-F5344CB8AC3E}">
        <p14:creationId xmlns:p14="http://schemas.microsoft.com/office/powerpoint/2010/main" val="3140630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60A7A-F030-2743-A880-69FC7FB2F347}" type="datetimeFigureOut">
              <a:rPr lang="en-US" smtClean="0"/>
              <a:t>20/08/14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66F8F2-BAA5-484D-B327-96D90629AF99}" type="slidenum">
              <a:rPr lang="en-US" smtClean="0"/>
              <a:t>‹#›</a:t>
            </a:fld>
            <a:endParaRPr lang="en-US"/>
          </a:p>
        </p:txBody>
      </p:sp>
    </p:spTree>
    <p:extLst>
      <p:ext uri="{BB962C8B-B14F-4D97-AF65-F5344CB8AC3E}">
        <p14:creationId xmlns:p14="http://schemas.microsoft.com/office/powerpoint/2010/main" val="216115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60A7A-F030-2743-A880-69FC7FB2F347}" type="datetimeFigureOut">
              <a:rPr lang="en-US" smtClean="0"/>
              <a:t>20/08/14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66F8F2-BAA5-484D-B327-96D90629AF99}" type="slidenum">
              <a:rPr lang="en-US" smtClean="0"/>
              <a:t>‹#›</a:t>
            </a:fld>
            <a:endParaRPr lang="en-US"/>
          </a:p>
        </p:txBody>
      </p:sp>
    </p:spTree>
    <p:extLst>
      <p:ext uri="{BB962C8B-B14F-4D97-AF65-F5344CB8AC3E}">
        <p14:creationId xmlns:p14="http://schemas.microsoft.com/office/powerpoint/2010/main" val="1325415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60A7A-F030-2743-A880-69FC7FB2F347}" type="datetimeFigureOut">
              <a:rPr lang="en-US" smtClean="0"/>
              <a:t>20/08/14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66F8F2-BAA5-484D-B327-96D90629AF99}" type="slidenum">
              <a:rPr lang="en-US" smtClean="0"/>
              <a:t>‹#›</a:t>
            </a:fld>
            <a:endParaRPr lang="en-US"/>
          </a:p>
        </p:txBody>
      </p:sp>
    </p:spTree>
    <p:extLst>
      <p:ext uri="{BB962C8B-B14F-4D97-AF65-F5344CB8AC3E}">
        <p14:creationId xmlns:p14="http://schemas.microsoft.com/office/powerpoint/2010/main" val="25083387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60A7A-F030-2743-A880-69FC7FB2F347}" type="datetimeFigureOut">
              <a:rPr lang="en-US" smtClean="0"/>
              <a:t>20/08/14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66F8F2-BAA5-484D-B327-96D90629AF99}" type="slidenum">
              <a:rPr lang="en-US" smtClean="0"/>
              <a:t>‹#›</a:t>
            </a:fld>
            <a:endParaRPr lang="en-US"/>
          </a:p>
        </p:txBody>
      </p:sp>
    </p:spTree>
    <p:extLst>
      <p:ext uri="{BB962C8B-B14F-4D97-AF65-F5344CB8AC3E}">
        <p14:creationId xmlns:p14="http://schemas.microsoft.com/office/powerpoint/2010/main" val="1609827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FLUSHING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95786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051" y="466176"/>
            <a:ext cx="8229600" cy="5917188"/>
          </a:xfrm>
        </p:spPr>
        <p:txBody>
          <a:bodyPr>
            <a:normAutofit fontScale="40000" lnSpcReduction="20000"/>
          </a:bodyPr>
          <a:lstStyle/>
          <a:p>
            <a:r>
              <a:rPr lang="en-US" dirty="0" smtClean="0"/>
              <a:t>Step 4: </a:t>
            </a:r>
            <a:r>
              <a:rPr lang="en-US" sz="4000" b="1" u="sng" dirty="0" err="1" smtClean="0"/>
              <a:t>Tupping</a:t>
            </a:r>
            <a:r>
              <a:rPr lang="en-US" sz="4000" dirty="0" smtClean="0"/>
              <a:t>. Leave the mobs on good pasture to maintain condition and help with the stresses of mating.</a:t>
            </a:r>
          </a:p>
          <a:p>
            <a:r>
              <a:rPr lang="en-US" sz="4000" dirty="0" smtClean="0"/>
              <a:t>Often a teaser ram may be introduced prior to the Sire being introduced to the herd. A Teaser is a </a:t>
            </a:r>
            <a:r>
              <a:rPr lang="en-US" sz="4000" dirty="0" err="1" smtClean="0"/>
              <a:t>cyptorchid</a:t>
            </a:r>
            <a:r>
              <a:rPr lang="en-US" sz="4000" dirty="0" smtClean="0"/>
              <a:t> ram, so it has the libido but not the fertility as it is producing testosterone but not fertile sperm due to the removal of its scrotum but not its testes. They are kept inside the body cavity where temperatures are too hot for sperm to be fertile. This way it can run with the ewes but not successfully mate. This helps promote the estrus cycle of the ewes/</a:t>
            </a:r>
            <a:r>
              <a:rPr lang="en-US" sz="4000" dirty="0" err="1" smtClean="0"/>
              <a:t>hoggets</a:t>
            </a:r>
            <a:r>
              <a:rPr lang="en-US" sz="4000" dirty="0" smtClean="0"/>
              <a:t> so that they are producing eggs when the Sire Ram is released</a:t>
            </a:r>
            <a:r>
              <a:rPr lang="en-US" sz="4000" dirty="0"/>
              <a:t>. </a:t>
            </a:r>
            <a:r>
              <a:rPr lang="en-US" sz="4000" dirty="0" smtClean="0"/>
              <a:t> This happens because of pheromones. Pheromones </a:t>
            </a:r>
            <a:r>
              <a:rPr lang="en-US" sz="4000" dirty="0"/>
              <a:t>are very potent chemicals secreted in the wool wax of both rams and teasers. The smell of these pheromones produces an immediate and profound hormonal response in the ewe. The ewe’s blood level of the hormones responsible for </a:t>
            </a:r>
            <a:r>
              <a:rPr lang="en-US" sz="4000" dirty="0" err="1"/>
              <a:t>oestrus</a:t>
            </a:r>
            <a:r>
              <a:rPr lang="en-US" sz="4000" dirty="0"/>
              <a:t> (heat)  will increase markedly within half an hour of exposure. The effect is that almost all ewes in the flock will ovulate (produce eggs) within a few days of introducing the males. The exception will be ewes which have already begun to cycle for the year.</a:t>
            </a:r>
          </a:p>
          <a:p>
            <a:r>
              <a:rPr lang="en-US" sz="4000" dirty="0" smtClean="0"/>
              <a:t>Remove teaser and replace with Sires after 2-3 days. Check the condition of your Rams before introducing.</a:t>
            </a:r>
          </a:p>
          <a:p>
            <a:r>
              <a:rPr lang="en-US" sz="4000" dirty="0" smtClean="0"/>
              <a:t>The Rams should stay with the mob for around three weeks. The average cycle takes 17 days so the rams need to be out for longer than the duration of a single cycle to mate with any that may have been missed during the first cycle.</a:t>
            </a:r>
          </a:p>
          <a:p>
            <a:r>
              <a:rPr lang="en-US" sz="4000" dirty="0" smtClean="0"/>
              <a:t>Stocking rates: Usually 1 ram per 50 ewes is recommended, though some can can handle more. </a:t>
            </a:r>
          </a:p>
          <a:p>
            <a:r>
              <a:rPr lang="en-US" sz="4000" dirty="0" smtClean="0"/>
              <a:t>Ewes and rams are photoperiod sensitive. This means that they can detect </a:t>
            </a:r>
            <a:r>
              <a:rPr lang="en-US" sz="4000" dirty="0" err="1" smtClean="0"/>
              <a:t>lengthining</a:t>
            </a:r>
            <a:r>
              <a:rPr lang="en-US" sz="4000" dirty="0" smtClean="0"/>
              <a:t> or shortening daylight hours, which effects their hormone production </a:t>
            </a:r>
            <a:r>
              <a:rPr lang="en-US" sz="4000" dirty="0" err="1" smtClean="0"/>
              <a:t>ie</a:t>
            </a:r>
            <a:r>
              <a:rPr lang="en-US" sz="4000" dirty="0" smtClean="0"/>
              <a:t>. Testosterone. Rams and Ewes are usually most active, libido wise, in Autumn, though can breed all year round. The shortening daylight hours signals it is time to breed. Likewise the </a:t>
            </a:r>
            <a:r>
              <a:rPr lang="en-US" sz="4000" dirty="0" err="1" smtClean="0"/>
              <a:t>lengthing</a:t>
            </a:r>
            <a:r>
              <a:rPr lang="en-US" sz="4000" dirty="0" smtClean="0"/>
              <a:t> daylight hours in Summer has a similar effect on  ewes. Ewes don</a:t>
            </a:r>
            <a:r>
              <a:rPr lang="fr-FR" sz="4000" dirty="0" smtClean="0"/>
              <a:t>’</a:t>
            </a:r>
            <a:r>
              <a:rPr lang="en-US" sz="4000" dirty="0" smtClean="0"/>
              <a:t>t cycle often during winter usually till late Summer. This is controlled by photoperiod (daylight hours).</a:t>
            </a:r>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2528085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 After sufficient weight increase, ovulation rates (as a ewe can produce up to 3 ova/eggs- cows usually 1, sows 10-20, mares 1) should increase. Animals should be flushed 3-4 weeks prior to </a:t>
            </a:r>
            <a:r>
              <a:rPr lang="en-US" dirty="0" err="1" smtClean="0"/>
              <a:t>tupping</a:t>
            </a:r>
            <a:r>
              <a:rPr lang="en-US" dirty="0" smtClean="0"/>
              <a:t> (putting out the ram).</a:t>
            </a:r>
          </a:p>
          <a:p>
            <a:r>
              <a:rPr lang="en-US" dirty="0" smtClean="0"/>
              <a:t>Flushing works best on animals with low BCS. Usually around 2.5/3 BCS as the greater the increase in condition the greater the increase in ovulation.</a:t>
            </a:r>
          </a:p>
          <a:p>
            <a:r>
              <a:rPr lang="en-US" dirty="0" smtClean="0"/>
              <a:t>Animals being Flushed need good quality feeds that are easily digested and high in nutrients to promote fast weight/condition gains. A combination of good pasture  (3000kg/DM/ha) and grain supplement is common.</a:t>
            </a:r>
          </a:p>
          <a:p>
            <a:endParaRPr lang="en-US" dirty="0"/>
          </a:p>
        </p:txBody>
      </p:sp>
    </p:spTree>
    <p:extLst>
      <p:ext uri="{BB962C8B-B14F-4D97-AF65-F5344CB8AC3E}">
        <p14:creationId xmlns:p14="http://schemas.microsoft.com/office/powerpoint/2010/main" val="2925227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Pregnancy Scanning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is Pregnancy scanning?</a:t>
            </a:r>
          </a:p>
          <a:p>
            <a:r>
              <a:rPr lang="en-US" dirty="0" smtClean="0"/>
              <a:t>Pregnancy scanning is using an ultrasound scanner to determine </a:t>
            </a:r>
            <a:r>
              <a:rPr lang="en-US" dirty="0" err="1" smtClean="0"/>
              <a:t>wether</a:t>
            </a:r>
            <a:r>
              <a:rPr lang="en-US" dirty="0" smtClean="0"/>
              <a:t> a Dam is pregnant or not, wet or dry. Or to determine how many lambs she is carrying. Some can also find out </a:t>
            </a:r>
            <a:r>
              <a:rPr lang="en-US" dirty="0" err="1" smtClean="0"/>
              <a:t>wether</a:t>
            </a:r>
            <a:r>
              <a:rPr lang="en-US" dirty="0" smtClean="0"/>
              <a:t> she is a late or early pregnancy.</a:t>
            </a:r>
          </a:p>
          <a:p>
            <a:r>
              <a:rPr lang="en-US" dirty="0" smtClean="0"/>
              <a:t>This is usually done with a hired contractor within 100 days of the ram coming off the herd.</a:t>
            </a:r>
          </a:p>
          <a:p>
            <a:r>
              <a:rPr lang="en-US" dirty="0" smtClean="0"/>
              <a:t>This is a non intrusive procedure which is not very stressful to the animal.</a:t>
            </a:r>
          </a:p>
          <a:p>
            <a:endParaRPr lang="en-US" dirty="0" smtClean="0"/>
          </a:p>
          <a:p>
            <a:endParaRPr lang="en-US" dirty="0"/>
          </a:p>
        </p:txBody>
      </p:sp>
    </p:spTree>
    <p:extLst>
      <p:ext uri="{BB962C8B-B14F-4D97-AF65-F5344CB8AC3E}">
        <p14:creationId xmlns:p14="http://schemas.microsoft.com/office/powerpoint/2010/main" val="1975828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Step one: Set a date. You will need to mark a date on your calendar </a:t>
            </a:r>
            <a:r>
              <a:rPr lang="en-US" dirty="0" err="1" smtClean="0"/>
              <a:t>withing</a:t>
            </a:r>
            <a:r>
              <a:rPr lang="en-US" dirty="0" smtClean="0"/>
              <a:t> 100 days of the ram going out. This is so the </a:t>
            </a:r>
            <a:r>
              <a:rPr lang="en-US" dirty="0" err="1" smtClean="0"/>
              <a:t>foetus</a:t>
            </a:r>
            <a:r>
              <a:rPr lang="en-US" dirty="0" smtClean="0"/>
              <a:t> has had time to develop and is large enough to be detected by the scanner.</a:t>
            </a:r>
          </a:p>
          <a:p>
            <a:r>
              <a:rPr lang="en-US" dirty="0" smtClean="0"/>
              <a:t>You will need to contact a local scanning provider and set the date as they are often well booked. Not many farmers have the equipment needed themselves… list what equipment </a:t>
            </a:r>
            <a:r>
              <a:rPr lang="en-US" smtClean="0"/>
              <a:t>a scanner needs.</a:t>
            </a:r>
            <a:endParaRPr lang="en-US" dirty="0"/>
          </a:p>
        </p:txBody>
      </p:sp>
    </p:spTree>
    <p:extLst>
      <p:ext uri="{BB962C8B-B14F-4D97-AF65-F5344CB8AC3E}">
        <p14:creationId xmlns:p14="http://schemas.microsoft.com/office/powerpoint/2010/main" val="1267633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Step 2: Animals need to be yarded and off </a:t>
            </a:r>
            <a:r>
              <a:rPr lang="en-US" dirty="0"/>
              <a:t>feed for 12 hours off grass.</a:t>
            </a:r>
          </a:p>
          <a:p>
            <a:r>
              <a:rPr lang="en-US" dirty="0"/>
              <a:t>Ewes need to be 15-20 hours off bulk feed. (Hay, Silage, Swedes </a:t>
            </a:r>
            <a:r>
              <a:rPr lang="en-US" dirty="0" err="1"/>
              <a:t>etc</a:t>
            </a:r>
            <a:r>
              <a:rPr lang="en-US" dirty="0" smtClean="0"/>
              <a:t>)</a:t>
            </a:r>
          </a:p>
          <a:p>
            <a:r>
              <a:rPr lang="en-US" dirty="0" smtClean="0"/>
              <a:t>This allows them to empty out to give a clear reading and to settle into being in the yards for less stress when handling.</a:t>
            </a:r>
          </a:p>
          <a:p>
            <a:r>
              <a:rPr lang="en-US" dirty="0" smtClean="0"/>
              <a:t>You will need to provide yards, preferably covered or sheltered to protect the scanner and the equipment, power for the scanner min. 240 v, or a generator. 2-3 people to help keep stock moving and ensure accurate drafting is advised. </a:t>
            </a:r>
            <a:endParaRPr lang="en-US" dirty="0"/>
          </a:p>
        </p:txBody>
      </p:sp>
    </p:spTree>
    <p:extLst>
      <p:ext uri="{BB962C8B-B14F-4D97-AF65-F5344CB8AC3E}">
        <p14:creationId xmlns:p14="http://schemas.microsoft.com/office/powerpoint/2010/main" val="3386378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Step 3:After the contractor sets up the yards ewes can start being pushed through. The scanner operator use the hand held ultrasound device to get a reading from the area of skin between the hind leg and the udder. It will show a fuzzy image on the screen in black and white of the animals uterus and a trained eye can see if she is wet or dry or how many lambs she is carrying and how far along she is. (find images of a dry, single, multiple)</a:t>
            </a:r>
            <a:endParaRPr lang="en-US" dirty="0"/>
          </a:p>
        </p:txBody>
      </p:sp>
    </p:spTree>
    <p:extLst>
      <p:ext uri="{BB962C8B-B14F-4D97-AF65-F5344CB8AC3E}">
        <p14:creationId xmlns:p14="http://schemas.microsoft.com/office/powerpoint/2010/main" val="4031421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0808"/>
            <a:ext cx="8229600" cy="5825355"/>
          </a:xfrm>
        </p:spPr>
        <p:txBody>
          <a:bodyPr>
            <a:normAutofit fontScale="62500" lnSpcReduction="20000"/>
          </a:bodyPr>
          <a:lstStyle/>
          <a:p>
            <a:r>
              <a:rPr lang="en-US" dirty="0" smtClean="0"/>
              <a:t>Step 4: Mark the animals after they have been scanned, using chalk raddle for drafting into mobs. </a:t>
            </a:r>
            <a:r>
              <a:rPr lang="en-US" dirty="0" err="1" smtClean="0"/>
              <a:t>Ie</a:t>
            </a:r>
            <a:r>
              <a:rPr lang="en-US" dirty="0" smtClean="0"/>
              <a:t>. </a:t>
            </a:r>
            <a:r>
              <a:rPr lang="en-US" dirty="0" err="1" smtClean="0"/>
              <a:t>Drys</a:t>
            </a:r>
            <a:r>
              <a:rPr lang="en-US" dirty="0" smtClean="0"/>
              <a:t>, singles, twins and triplets and late or early </a:t>
            </a:r>
            <a:r>
              <a:rPr lang="en-US" dirty="0" err="1" smtClean="0"/>
              <a:t>lambers</a:t>
            </a:r>
            <a:r>
              <a:rPr lang="en-US" dirty="0" smtClean="0"/>
              <a:t>. Some systems can draught off directly after being released from the crush</a:t>
            </a:r>
          </a:p>
          <a:p>
            <a:r>
              <a:rPr lang="en-US" dirty="0" smtClean="0"/>
              <a:t>Drafting off allows the farmer to feed selectively according to what the animal is carrying. Avoiding overfeeding of singles helps prevent overdevelopment of the lamb and therefore prolapses or birth difficulties. Drafting multiples off and </a:t>
            </a:r>
            <a:r>
              <a:rPr lang="en-US" dirty="0" err="1" smtClean="0"/>
              <a:t>seperating</a:t>
            </a:r>
            <a:r>
              <a:rPr lang="en-US" dirty="0" smtClean="0"/>
              <a:t> them from the singles means they can be given more quality and quantity feeds as they need more nutrients and energy to provided for multiple lambs. This continues during pregnancy and also while she is lactating prior to weaning. This also means the farmer can monitor them as mothering issues increase with the number of lambs the mother is carrying, such as </a:t>
            </a:r>
            <a:r>
              <a:rPr lang="en-US" dirty="0" err="1" smtClean="0"/>
              <a:t>mis</a:t>
            </a:r>
            <a:r>
              <a:rPr lang="en-US" dirty="0"/>
              <a:t>-</a:t>
            </a:r>
            <a:r>
              <a:rPr lang="en-US" dirty="0" smtClean="0"/>
              <a:t>mothering or leaving s her lambs. A mother is more likely to leave a lamb if she is under condition, likewise a lamb is more likely to be weaker at birth if it has not been provided for through good nutrition during pregnancy. </a:t>
            </a:r>
          </a:p>
          <a:p>
            <a:r>
              <a:rPr lang="en-US" dirty="0" smtClean="0"/>
              <a:t>Environmental factors such as the cold will also effect lambing mortality rates particularly </a:t>
            </a:r>
            <a:r>
              <a:rPr lang="en-US" dirty="0" err="1" smtClean="0"/>
              <a:t>amoung</a:t>
            </a:r>
            <a:r>
              <a:rPr lang="en-US" dirty="0" smtClean="0"/>
              <a:t> multiple births so farmers will want to ensure a strong healthy lamb at birth and a strong healthy mother and may stock these animals on paddocks with optimal shelter and conditions. </a:t>
            </a:r>
            <a:r>
              <a:rPr lang="en-US" dirty="0" err="1" smtClean="0"/>
              <a:t>Ie</a:t>
            </a:r>
            <a:r>
              <a:rPr lang="en-US" dirty="0" smtClean="0"/>
              <a:t>. Shelter belt trees, flatter paddocks, dryer areas. This not only helps survival but also growth rates as the animals will convert food to growth better if they don</a:t>
            </a:r>
            <a:r>
              <a:rPr lang="fr-FR" dirty="0" smtClean="0"/>
              <a:t>’</a:t>
            </a:r>
            <a:r>
              <a:rPr lang="en-US" dirty="0" smtClean="0"/>
              <a:t>t have have to convert so much food to warmth.</a:t>
            </a:r>
            <a:endParaRPr lang="en-US" dirty="0"/>
          </a:p>
        </p:txBody>
      </p:sp>
    </p:spTree>
    <p:extLst>
      <p:ext uri="{BB962C8B-B14F-4D97-AF65-F5344CB8AC3E}">
        <p14:creationId xmlns:p14="http://schemas.microsoft.com/office/powerpoint/2010/main" val="1104883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8596"/>
            <a:ext cx="8229600" cy="5407567"/>
          </a:xfrm>
        </p:spPr>
        <p:txBody>
          <a:bodyPr>
            <a:normAutofit lnSpcReduction="10000"/>
          </a:bodyPr>
          <a:lstStyle/>
          <a:p>
            <a:r>
              <a:rPr lang="en-US" dirty="0" smtClean="0"/>
              <a:t>Step 5: According to your feed plan and where you are going to stock, and stocking rates move the animals to their designated paddocks. Multiples may be given supplementary feed during pregnancy such as sheep nuts or grains to supply further nutrients such as protein for growth and carbohydrates for energy.</a:t>
            </a:r>
          </a:p>
          <a:p>
            <a:r>
              <a:rPr lang="en-US" dirty="0" err="1" smtClean="0"/>
              <a:t>Drys</a:t>
            </a:r>
            <a:r>
              <a:rPr lang="en-US" dirty="0" smtClean="0"/>
              <a:t> can be culled to </a:t>
            </a:r>
            <a:r>
              <a:rPr lang="en-US" dirty="0" err="1" smtClean="0"/>
              <a:t>maximise</a:t>
            </a:r>
            <a:r>
              <a:rPr lang="en-US" dirty="0" smtClean="0"/>
              <a:t> feed and income so the farmer is not providing food to an animal for zero returns.</a:t>
            </a:r>
          </a:p>
          <a:p>
            <a:endParaRPr lang="en-US" dirty="0"/>
          </a:p>
        </p:txBody>
      </p:sp>
    </p:spTree>
    <p:extLst>
      <p:ext uri="{BB962C8B-B14F-4D97-AF65-F5344CB8AC3E}">
        <p14:creationId xmlns:p14="http://schemas.microsoft.com/office/powerpoint/2010/main" val="2345683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2:</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GB" b="1" i="1" dirty="0"/>
              <a:t>Recommendation to the farmer…</a:t>
            </a:r>
            <a:endParaRPr lang="en-NZ" b="1" i="1" dirty="0"/>
          </a:p>
          <a:p>
            <a:r>
              <a:rPr lang="en-GB" dirty="0"/>
              <a:t>You are a farm advisor and you have been asked by a local sheep farmer on </a:t>
            </a:r>
            <a:r>
              <a:rPr lang="en-GB" u="sng" dirty="0"/>
              <a:t>a hill country </a:t>
            </a:r>
            <a:r>
              <a:rPr lang="en-GB" dirty="0"/>
              <a:t>property in an </a:t>
            </a:r>
            <a:r>
              <a:rPr lang="en-GB" u="sng" dirty="0"/>
              <a:t>above average rainfall area prone to snow</a:t>
            </a:r>
            <a:r>
              <a:rPr lang="en-GB" dirty="0"/>
              <a:t>, to review the technologies on their farm. As part of the review, you will need to recommend two reproductive technologies and justify your recommendation during a presentation to your class.</a:t>
            </a:r>
            <a:endParaRPr lang="en-NZ" dirty="0"/>
          </a:p>
          <a:p>
            <a:r>
              <a:rPr lang="en-GB" dirty="0"/>
              <a:t>Choose the </a:t>
            </a:r>
            <a:r>
              <a:rPr lang="en-GB" b="1" dirty="0"/>
              <a:t>TWO reproductive technologies that you consider to be the most significant </a:t>
            </a:r>
            <a:r>
              <a:rPr lang="en-GB" dirty="0"/>
              <a:t>in terms of </a:t>
            </a:r>
            <a:r>
              <a:rPr lang="en-GB" b="1" dirty="0"/>
              <a:t>the economics</a:t>
            </a:r>
            <a:r>
              <a:rPr lang="en-GB" dirty="0"/>
              <a:t> of production for a sheep farmer. </a:t>
            </a:r>
            <a:endParaRPr lang="en-NZ" dirty="0"/>
          </a:p>
          <a:p>
            <a:pPr marL="0" indent="0">
              <a:buNone/>
            </a:pPr>
            <a:r>
              <a:rPr lang="en-GB" dirty="0"/>
              <a:t>In </a:t>
            </a:r>
            <a:r>
              <a:rPr lang="en-GB" dirty="0" smtClean="0"/>
              <a:t>your presentation</a:t>
            </a:r>
            <a:r>
              <a:rPr lang="en-GB" dirty="0"/>
              <a:t>:</a:t>
            </a:r>
            <a:endParaRPr lang="en-NZ" dirty="0"/>
          </a:p>
          <a:p>
            <a:r>
              <a:rPr lang="en-GB" dirty="0"/>
              <a:t>Justify the two recommended reproductive technologies on the basis of their significance to the economics of production on the sheep farm described. Consider:</a:t>
            </a:r>
            <a:endParaRPr lang="en-NZ" dirty="0"/>
          </a:p>
          <a:p>
            <a:pPr lvl="0"/>
            <a:r>
              <a:rPr lang="en-GB" b="1" dirty="0"/>
              <a:t>the number of female stock getting pregnant each year</a:t>
            </a:r>
            <a:endParaRPr lang="en-NZ" dirty="0"/>
          </a:p>
          <a:p>
            <a:pPr lvl="0"/>
            <a:r>
              <a:rPr lang="en-GB" b="1" dirty="0"/>
              <a:t>the genetic potential of the offspring</a:t>
            </a:r>
            <a:endParaRPr lang="en-NZ" dirty="0"/>
          </a:p>
          <a:p>
            <a:pPr lvl="0"/>
            <a:r>
              <a:rPr lang="en-GB" b="1" dirty="0"/>
              <a:t>the effect on the time the ewes give birth.</a:t>
            </a:r>
            <a:endParaRPr lang="en-NZ" dirty="0"/>
          </a:p>
          <a:p>
            <a:endParaRPr lang="en-US" dirty="0"/>
          </a:p>
        </p:txBody>
      </p:sp>
    </p:spTree>
    <p:extLst>
      <p:ext uri="{BB962C8B-B14F-4D97-AF65-F5344CB8AC3E}">
        <p14:creationId xmlns:p14="http://schemas.microsoft.com/office/powerpoint/2010/main" val="2619138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Flushing?</a:t>
            </a:r>
            <a:endParaRPr lang="en-US" dirty="0"/>
          </a:p>
        </p:txBody>
      </p:sp>
      <p:sp>
        <p:nvSpPr>
          <p:cNvPr id="3" name="Content Placeholder 2"/>
          <p:cNvSpPr>
            <a:spLocks noGrp="1"/>
          </p:cNvSpPr>
          <p:nvPr>
            <p:ph idx="1"/>
          </p:nvPr>
        </p:nvSpPr>
        <p:spPr/>
        <p:txBody>
          <a:bodyPr/>
          <a:lstStyle/>
          <a:p>
            <a:r>
              <a:rPr lang="en-US" dirty="0" smtClean="0"/>
              <a:t>(Write a brief description on this page)</a:t>
            </a:r>
            <a:r>
              <a:rPr lang="en-US" dirty="0" err="1" smtClean="0"/>
              <a:t>ie</a:t>
            </a:r>
            <a:r>
              <a:rPr lang="en-US" dirty="0" smtClean="0"/>
              <a:t>.</a:t>
            </a:r>
          </a:p>
          <a:p>
            <a:r>
              <a:rPr lang="en-US" dirty="0" smtClean="0"/>
              <a:t>Flushing is the period where animals are given an increased level of feed with the aim of increasing live weight which increases the animals fertility, the amount of eggs she can produce. This happens prior to mating.</a:t>
            </a:r>
            <a:endParaRPr lang="en-US" dirty="0"/>
          </a:p>
        </p:txBody>
      </p:sp>
    </p:spTree>
    <p:extLst>
      <p:ext uri="{BB962C8B-B14F-4D97-AF65-F5344CB8AC3E}">
        <p14:creationId xmlns:p14="http://schemas.microsoft.com/office/powerpoint/2010/main" val="1686424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steps/procedures for flushing…</a:t>
            </a:r>
            <a:endParaRPr lang="en-US" dirty="0"/>
          </a:p>
        </p:txBody>
      </p:sp>
      <p:sp>
        <p:nvSpPr>
          <p:cNvPr id="3" name="Content Placeholder 2"/>
          <p:cNvSpPr>
            <a:spLocks noGrp="1"/>
          </p:cNvSpPr>
          <p:nvPr>
            <p:ph idx="1"/>
          </p:nvPr>
        </p:nvSpPr>
        <p:spPr/>
        <p:txBody>
          <a:bodyPr>
            <a:normAutofit fontScale="70000" lnSpcReduction="20000"/>
          </a:bodyPr>
          <a:lstStyle/>
          <a:p>
            <a:r>
              <a:rPr lang="en-US" u="sng" dirty="0" smtClean="0"/>
              <a:t>Step 1</a:t>
            </a:r>
            <a:r>
              <a:rPr lang="en-US" dirty="0" smtClean="0"/>
              <a:t>: Pre </a:t>
            </a:r>
            <a:r>
              <a:rPr lang="en-US" dirty="0" err="1" smtClean="0"/>
              <a:t>tupping</a:t>
            </a:r>
            <a:r>
              <a:rPr lang="en-US" dirty="0" smtClean="0"/>
              <a:t>/mating between 3-4 weeks prior to putting out the rams:</a:t>
            </a:r>
          </a:p>
          <a:p>
            <a:r>
              <a:rPr lang="en-US" dirty="0" smtClean="0"/>
              <a:t>Dividing the flock using Body condition Scoring to determine which ewes would require more feeding (BCS 2-3), or which mobs may require moderate feeding (BCS 4). Some may require less feed if BCS of 5 is found.</a:t>
            </a:r>
            <a:r>
              <a:rPr lang="en-US" dirty="0"/>
              <a:t> </a:t>
            </a:r>
          </a:p>
          <a:p>
            <a:r>
              <a:rPr lang="en-US" dirty="0" smtClean="0"/>
              <a:t>It has been found that animals with low BCS respond best to flushing, animals considered obese, BCS 5, have been found to be less fertile so may require less feed to bring their weight down to BCS 3 or 4.</a:t>
            </a:r>
          </a:p>
          <a:p>
            <a:r>
              <a:rPr lang="en-US" dirty="0" smtClean="0"/>
              <a:t>Mark the animals using chalk and in the yards draught into mobs </a:t>
            </a:r>
            <a:r>
              <a:rPr lang="en-US" dirty="0" err="1" smtClean="0"/>
              <a:t>ie</a:t>
            </a:r>
            <a:r>
              <a:rPr lang="en-US" dirty="0" smtClean="0"/>
              <a:t>. BCS 2-3. in one mob. BCS 4 in another and any obese animals draught also. This is a good time to also assess other health aspects of the animals, </a:t>
            </a:r>
            <a:r>
              <a:rPr lang="en-US" dirty="0" err="1" smtClean="0"/>
              <a:t>ie</a:t>
            </a:r>
            <a:r>
              <a:rPr lang="en-US" dirty="0" smtClean="0"/>
              <a:t>. Feet. Some animals may be culled.</a:t>
            </a:r>
          </a:p>
        </p:txBody>
      </p:sp>
    </p:spTree>
    <p:extLst>
      <p:ext uri="{BB962C8B-B14F-4D97-AF65-F5344CB8AC3E}">
        <p14:creationId xmlns:p14="http://schemas.microsoft.com/office/powerpoint/2010/main" val="2003590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condition scoring chart.</a:t>
            </a:r>
            <a:endParaRPr lang="en-US" dirty="0"/>
          </a:p>
        </p:txBody>
      </p:sp>
      <p:pic>
        <p:nvPicPr>
          <p:cNvPr id="4" name="Content Placeholder 3"/>
          <p:cNvPicPr>
            <a:picLocks noGrp="1" noChangeAspect="1"/>
          </p:cNvPicPr>
          <p:nvPr>
            <p:ph idx="1"/>
          </p:nvPr>
        </p:nvPicPr>
        <p:blipFill>
          <a:blip r:embed="rId2"/>
          <a:srcRect t="13336" b="13336"/>
          <a:stretch>
            <a:fillRect/>
          </a:stretch>
        </p:blipFill>
        <p:spPr>
          <a:xfrm>
            <a:off x="457200" y="1600201"/>
            <a:ext cx="4157003" cy="2286192"/>
          </a:xfrm>
        </p:spPr>
      </p:pic>
      <p:sp>
        <p:nvSpPr>
          <p:cNvPr id="6" name="TextBox 5"/>
          <p:cNvSpPr txBox="1"/>
          <p:nvPr/>
        </p:nvSpPr>
        <p:spPr>
          <a:xfrm>
            <a:off x="145901" y="3909813"/>
            <a:ext cx="7891128" cy="1200329"/>
          </a:xfrm>
          <a:prstGeom prst="rect">
            <a:avLst/>
          </a:prstGeom>
          <a:noFill/>
        </p:spPr>
        <p:txBody>
          <a:bodyPr wrap="square" rtlCol="0">
            <a:spAutoFit/>
          </a:bodyPr>
          <a:lstStyle/>
          <a:p>
            <a:r>
              <a:rPr lang="en-US" dirty="0" smtClean="0"/>
              <a:t>It has been found that </a:t>
            </a:r>
            <a:r>
              <a:rPr lang="en-US" dirty="0" err="1" smtClean="0"/>
              <a:t>anmials</a:t>
            </a:r>
            <a:r>
              <a:rPr lang="en-US" dirty="0" smtClean="0"/>
              <a:t> which have a better body condition score at mating </a:t>
            </a:r>
          </a:p>
          <a:p>
            <a:r>
              <a:rPr lang="en-US" dirty="0" smtClean="0"/>
              <a:t>have higher ovulation rates. However ewes that score above BCS 4 have higher</a:t>
            </a:r>
          </a:p>
          <a:p>
            <a:r>
              <a:rPr lang="en-US" dirty="0" smtClean="0"/>
              <a:t> chances of being barren. Ewes with a score of less than 3 respond best to flushing. The better the increase in condition the better the ovulation rate.</a:t>
            </a:r>
            <a:endParaRPr lang="en-US" dirty="0"/>
          </a:p>
        </p:txBody>
      </p:sp>
    </p:spTree>
    <p:extLst>
      <p:ext uri="{BB962C8B-B14F-4D97-AF65-F5344CB8AC3E}">
        <p14:creationId xmlns:p14="http://schemas.microsoft.com/office/powerpoint/2010/main" val="2000184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1212"/>
            <a:ext cx="8229600" cy="5674951"/>
          </a:xfrm>
        </p:spPr>
        <p:txBody>
          <a:bodyPr>
            <a:normAutofit lnSpcReduction="10000"/>
          </a:bodyPr>
          <a:lstStyle/>
          <a:p>
            <a:pPr marL="0" indent="0">
              <a:buNone/>
            </a:pPr>
            <a:r>
              <a:rPr lang="en-US" dirty="0" smtClean="0"/>
              <a:t>Step 2: Feeding plan: Pre </a:t>
            </a:r>
            <a:r>
              <a:rPr lang="en-US" dirty="0" err="1" smtClean="0"/>
              <a:t>Tupping</a:t>
            </a:r>
            <a:r>
              <a:rPr lang="en-US" dirty="0" smtClean="0"/>
              <a:t>. </a:t>
            </a:r>
            <a:r>
              <a:rPr lang="en-US" dirty="0" err="1" smtClean="0"/>
              <a:t>Organising</a:t>
            </a:r>
            <a:r>
              <a:rPr lang="en-US" dirty="0" smtClean="0"/>
              <a:t> the required feed, </a:t>
            </a:r>
            <a:r>
              <a:rPr lang="en-US" dirty="0" err="1" smtClean="0"/>
              <a:t>ie</a:t>
            </a:r>
            <a:r>
              <a:rPr lang="en-US" dirty="0" smtClean="0"/>
              <a:t>. Pastures, silage, grains, sheep nuts and minerals required to give the animal a boost in condition. This has to be done well in advance with the knowledge it will be used for flushing </a:t>
            </a:r>
            <a:r>
              <a:rPr lang="en-US" dirty="0" err="1" smtClean="0"/>
              <a:t>ie</a:t>
            </a:r>
            <a:r>
              <a:rPr lang="en-US" dirty="0" smtClean="0"/>
              <a:t>. If you need to sow a crop </a:t>
            </a:r>
            <a:r>
              <a:rPr lang="en-US" dirty="0" err="1" smtClean="0"/>
              <a:t>ie</a:t>
            </a:r>
            <a:r>
              <a:rPr lang="en-US" dirty="0" smtClean="0"/>
              <a:t>. Swedes, kale, rape.</a:t>
            </a:r>
          </a:p>
          <a:p>
            <a:pPr marL="0" indent="0">
              <a:buNone/>
            </a:pPr>
            <a:r>
              <a:rPr lang="en-US" dirty="0" smtClean="0"/>
              <a:t>It is important to know that some crops may </a:t>
            </a:r>
            <a:r>
              <a:rPr lang="en-US" dirty="0" err="1" smtClean="0"/>
              <a:t>interfer</a:t>
            </a:r>
            <a:r>
              <a:rPr lang="en-US" dirty="0" smtClean="0"/>
              <a:t> with the animals natural estrogen cycle and should be avoided </a:t>
            </a:r>
            <a:r>
              <a:rPr lang="en-US" dirty="0" err="1" smtClean="0"/>
              <a:t>ie</a:t>
            </a:r>
            <a:r>
              <a:rPr lang="en-US" dirty="0" smtClean="0"/>
              <a:t>, red clover and other legumes in early stages. Lucerne while flowering should be avoided.</a:t>
            </a:r>
          </a:p>
          <a:p>
            <a:pPr marL="0" indent="0">
              <a:buNone/>
            </a:pPr>
            <a:endParaRPr lang="en-US" dirty="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2170949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Ideal pastures are around 8-10cm long or 3000kg/</a:t>
            </a:r>
            <a:r>
              <a:rPr lang="en-US" dirty="0" err="1" smtClean="0"/>
              <a:t>dm</a:t>
            </a:r>
            <a:r>
              <a:rPr lang="en-US" dirty="0" smtClean="0"/>
              <a:t>/ha before grazing, and moving to fresh pasture when it has been eaten down to about 4cm or 1700kg/</a:t>
            </a:r>
            <a:r>
              <a:rPr lang="en-US" dirty="0" err="1" smtClean="0"/>
              <a:t>dm</a:t>
            </a:r>
            <a:r>
              <a:rPr lang="en-US" dirty="0" smtClean="0"/>
              <a:t>/ha. You may want to use a sward stick to determine pasture suitability.</a:t>
            </a:r>
          </a:p>
          <a:p>
            <a:r>
              <a:rPr lang="en-US" dirty="0" smtClean="0"/>
              <a:t>You may need to adjust your stocking rate. How many stock units per hectare you wan to graze, depending o feed available.</a:t>
            </a:r>
          </a:p>
          <a:p>
            <a:r>
              <a:rPr lang="en-US" dirty="0" smtClean="0"/>
              <a:t>Pasture must be green and leafy for rapid weight gain. This is when it is at its highest nutrient value and has more </a:t>
            </a:r>
            <a:r>
              <a:rPr lang="en-US" dirty="0" err="1" smtClean="0"/>
              <a:t>digestable</a:t>
            </a:r>
            <a:r>
              <a:rPr lang="en-US" dirty="0" smtClean="0"/>
              <a:t> quantity available.</a:t>
            </a:r>
          </a:p>
          <a:p>
            <a:r>
              <a:rPr lang="en-US" dirty="0" smtClean="0"/>
              <a:t>Animals can be supplemented with feed if suitable pasture is not available. </a:t>
            </a:r>
            <a:endParaRPr lang="en-US" dirty="0"/>
          </a:p>
        </p:txBody>
      </p:sp>
    </p:spTree>
    <p:extLst>
      <p:ext uri="{BB962C8B-B14F-4D97-AF65-F5344CB8AC3E}">
        <p14:creationId xmlns:p14="http://schemas.microsoft.com/office/powerpoint/2010/main" val="2641298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97238"/>
            <a:ext cx="8229600" cy="5686033"/>
          </a:xfrm>
        </p:spPr>
        <p:txBody>
          <a:bodyPr>
            <a:normAutofit fontScale="85000" lnSpcReduction="20000"/>
          </a:bodyPr>
          <a:lstStyle/>
          <a:p>
            <a:r>
              <a:rPr lang="en-US" dirty="0" smtClean="0"/>
              <a:t>Step 3: Putting the animals onto the appropriate feed to achieve the desired rapid </a:t>
            </a:r>
            <a:r>
              <a:rPr lang="en-US" dirty="0" err="1" smtClean="0"/>
              <a:t>liveweight</a:t>
            </a:r>
            <a:r>
              <a:rPr lang="en-US" dirty="0" smtClean="0"/>
              <a:t> gain. </a:t>
            </a:r>
          </a:p>
          <a:p>
            <a:r>
              <a:rPr lang="en-US" dirty="0" smtClean="0"/>
              <a:t>Ewes will need time to adjust to their new feed. Sudden diet changes, especially if onto brassica crops such as swedes or turnips may cause weight loss and health problems. This is because of how the ruminant system digests. The micro organisms need time to adjust to processing new foods.</a:t>
            </a:r>
          </a:p>
          <a:p>
            <a:r>
              <a:rPr lang="en-US" dirty="0" smtClean="0"/>
              <a:t>It is is important to consider the grazing or feeding method to </a:t>
            </a:r>
            <a:r>
              <a:rPr lang="en-US" dirty="0" err="1" smtClean="0"/>
              <a:t>maximise</a:t>
            </a:r>
            <a:r>
              <a:rPr lang="en-US" dirty="0" smtClean="0"/>
              <a:t> growth but limit wastage. </a:t>
            </a:r>
            <a:r>
              <a:rPr lang="en-US" dirty="0" err="1" smtClean="0"/>
              <a:t>Ie</a:t>
            </a:r>
            <a:r>
              <a:rPr lang="en-US" dirty="0" smtClean="0"/>
              <a:t>. Strip grazing brassicas to avoid trampling and wastage, but allowing enough to get the amount of DM, and ME per strip. To </a:t>
            </a:r>
            <a:r>
              <a:rPr lang="en-US" dirty="0" err="1" smtClean="0"/>
              <a:t>minimise</a:t>
            </a:r>
            <a:r>
              <a:rPr lang="en-US" dirty="0" smtClean="0"/>
              <a:t> wastage of </a:t>
            </a:r>
            <a:r>
              <a:rPr lang="en-US" dirty="0" err="1" smtClean="0"/>
              <a:t>ie</a:t>
            </a:r>
            <a:r>
              <a:rPr lang="en-US" dirty="0" smtClean="0"/>
              <a:t>. Sheep nuts feeding methods such as a feeder trough is useful to avoid contact with the ground.</a:t>
            </a:r>
          </a:p>
          <a:p>
            <a:endParaRPr lang="en-US" dirty="0" smtClean="0"/>
          </a:p>
          <a:p>
            <a:endParaRPr lang="en-US" dirty="0"/>
          </a:p>
        </p:txBody>
      </p:sp>
    </p:spTree>
    <p:extLst>
      <p:ext uri="{BB962C8B-B14F-4D97-AF65-F5344CB8AC3E}">
        <p14:creationId xmlns:p14="http://schemas.microsoft.com/office/powerpoint/2010/main" val="3272827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51750"/>
            <a:ext cx="8229600" cy="5474413"/>
          </a:xfrm>
        </p:spPr>
        <p:txBody>
          <a:bodyPr>
            <a:normAutofit fontScale="92500" lnSpcReduction="20000"/>
          </a:bodyPr>
          <a:lstStyle/>
          <a:p>
            <a:r>
              <a:rPr lang="en-US" dirty="0" smtClean="0"/>
              <a:t>A 52 kg ewe gaining 1kg per week, that</a:t>
            </a:r>
            <a:r>
              <a:rPr lang="fr-FR" dirty="0" smtClean="0"/>
              <a:t>’</a:t>
            </a:r>
            <a:r>
              <a:rPr lang="en-US" dirty="0" smtClean="0"/>
              <a:t>s nearly 150grams a day so needs about 20.2 MJ of </a:t>
            </a:r>
            <a:r>
              <a:rPr lang="en-US" dirty="0" err="1" smtClean="0"/>
              <a:t>metabolisable</a:t>
            </a:r>
            <a:r>
              <a:rPr lang="en-US" dirty="0" smtClean="0"/>
              <a:t> energy each day…</a:t>
            </a:r>
          </a:p>
          <a:p>
            <a:endParaRPr lang="en-US" dirty="0"/>
          </a:p>
          <a:p>
            <a:r>
              <a:rPr lang="en-US" dirty="0" smtClean="0"/>
              <a:t> </a:t>
            </a:r>
          </a:p>
          <a:p>
            <a:endParaRPr lang="en-US" dirty="0" smtClean="0"/>
          </a:p>
          <a:p>
            <a:endParaRPr lang="en-US" dirty="0"/>
          </a:p>
          <a:p>
            <a:r>
              <a:rPr lang="en-US" dirty="0" smtClean="0"/>
              <a:t>The amount of supplement needed depends on the amount of good pasture available. Feeds like hay and straw cannot provide enough energy for ewes to gain 100 </a:t>
            </a:r>
            <a:r>
              <a:rPr lang="en-US" dirty="0" err="1" smtClean="0"/>
              <a:t>gms</a:t>
            </a:r>
            <a:r>
              <a:rPr lang="en-US" dirty="0" smtClean="0"/>
              <a:t>/per day, regardless of quantity.</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57447636"/>
              </p:ext>
            </p:extLst>
          </p:nvPr>
        </p:nvGraphicFramePr>
        <p:xfrm>
          <a:off x="1323492" y="2137349"/>
          <a:ext cx="6096000" cy="1280160"/>
        </p:xfrm>
        <a:graphic>
          <a:graphicData uri="http://schemas.openxmlformats.org/drawingml/2006/table">
            <a:tbl>
              <a:tblPr firstRow="1" bandRow="1">
                <a:tableStyleId>{5C22544A-7EE6-4342-B048-85BDC9FD1C3A}</a:tableStyleId>
              </a:tblPr>
              <a:tblGrid>
                <a:gridCol w="3048000"/>
                <a:gridCol w="3048000"/>
              </a:tblGrid>
              <a:tr h="0">
                <a:tc>
                  <a:txBody>
                    <a:bodyPr/>
                    <a:lstStyle/>
                    <a:p>
                      <a:r>
                        <a:rPr lang="en-US" dirty="0" err="1" smtClean="0"/>
                        <a:t>Liveweight</a:t>
                      </a:r>
                      <a:r>
                        <a:rPr lang="en-US" dirty="0" smtClean="0"/>
                        <a:t> gain (g/day)</a:t>
                      </a:r>
                      <a:endParaRPr lang="en-US" dirty="0"/>
                    </a:p>
                  </a:txBody>
                  <a:tcPr/>
                </a:tc>
                <a:tc>
                  <a:txBody>
                    <a:bodyPr/>
                    <a:lstStyle/>
                    <a:p>
                      <a:r>
                        <a:rPr lang="en-US" dirty="0" err="1" smtClean="0"/>
                        <a:t>Liveweight</a:t>
                      </a:r>
                      <a:r>
                        <a:rPr lang="en-US" baseline="0" dirty="0" smtClean="0"/>
                        <a:t> (kg)</a:t>
                      </a:r>
                    </a:p>
                    <a:p>
                      <a:r>
                        <a:rPr lang="en-US" baseline="0" dirty="0" smtClean="0"/>
                        <a:t>40      45       50       55        60  </a:t>
                      </a:r>
                      <a:endParaRPr lang="en-US" dirty="0"/>
                    </a:p>
                  </a:txBody>
                  <a:tcPr/>
                </a:tc>
              </a:tr>
              <a:tr h="0">
                <a:tc>
                  <a:txBody>
                    <a:bodyPr/>
                    <a:lstStyle/>
                    <a:p>
                      <a:r>
                        <a:rPr lang="en-US" dirty="0" smtClean="0"/>
                        <a:t>100</a:t>
                      </a:r>
                    </a:p>
                    <a:p>
                      <a:r>
                        <a:rPr lang="en-US" dirty="0" smtClean="0"/>
                        <a:t>150</a:t>
                      </a:r>
                      <a:endParaRPr lang="en-US" dirty="0"/>
                    </a:p>
                  </a:txBody>
                  <a:tcPr/>
                </a:tc>
                <a:tc>
                  <a:txBody>
                    <a:bodyPr/>
                    <a:lstStyle/>
                    <a:p>
                      <a:r>
                        <a:rPr lang="en-US" dirty="0" smtClean="0"/>
                        <a:t>13.5   15.0    16.5    17.0     18.0</a:t>
                      </a:r>
                    </a:p>
                    <a:p>
                      <a:r>
                        <a:rPr lang="en-US" dirty="0" smtClean="0"/>
                        <a:t>16.0    18.0    20.0   20.5     22.0</a:t>
                      </a:r>
                      <a:endParaRPr lang="en-US" dirty="0"/>
                    </a:p>
                  </a:txBody>
                  <a:tcPr/>
                </a:tc>
              </a:tr>
            </a:tbl>
          </a:graphicData>
        </a:graphic>
      </p:graphicFrame>
    </p:spTree>
    <p:extLst>
      <p:ext uri="{BB962C8B-B14F-4D97-AF65-F5344CB8AC3E}">
        <p14:creationId xmlns:p14="http://schemas.microsoft.com/office/powerpoint/2010/main" val="3836526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96969"/>
            <a:ext cx="8229600" cy="6170668"/>
          </a:xfrm>
        </p:spPr>
        <p:txBody>
          <a:bodyPr>
            <a:normAutofit/>
          </a:bodyPr>
          <a:lstStyle/>
          <a:p>
            <a:r>
              <a:rPr lang="en-US" dirty="0" smtClean="0"/>
              <a:t>Suitable feeds include:</a:t>
            </a:r>
          </a:p>
          <a:p>
            <a:endParaRPr lang="en-US" dirty="0"/>
          </a:p>
          <a:p>
            <a:endParaRPr lang="en-US" dirty="0" smtClean="0"/>
          </a:p>
          <a:p>
            <a:endParaRPr lang="en-US" dirty="0"/>
          </a:p>
          <a:p>
            <a:endParaRPr lang="en-US" dirty="0" smtClean="0"/>
          </a:p>
          <a:p>
            <a:pPr marL="0" indent="0">
              <a:buNone/>
            </a:pPr>
            <a:r>
              <a:rPr lang="en-US" dirty="0" smtClean="0"/>
              <a:t>So 1000 Ewes would need around 850kg DM such as Silage </a:t>
            </a:r>
            <a:endParaRPr lang="en-US" dirty="0"/>
          </a:p>
          <a:p>
            <a:pPr marL="0" indent="0">
              <a:buNone/>
            </a:pPr>
            <a:endParaRPr lang="en-US" dirty="0" smtClean="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932275149"/>
              </p:ext>
            </p:extLst>
          </p:nvPr>
        </p:nvGraphicFramePr>
        <p:xfrm>
          <a:off x="457201" y="932144"/>
          <a:ext cx="6627417" cy="2192915"/>
        </p:xfrm>
        <a:graphic>
          <a:graphicData uri="http://schemas.openxmlformats.org/drawingml/2006/table">
            <a:tbl>
              <a:tblPr firstRow="1" bandRow="1">
                <a:tableStyleId>{5C22544A-7EE6-4342-B048-85BDC9FD1C3A}</a:tableStyleId>
              </a:tblPr>
              <a:tblGrid>
                <a:gridCol w="2209139"/>
                <a:gridCol w="2209139"/>
                <a:gridCol w="2209139"/>
              </a:tblGrid>
              <a:tr h="667409">
                <a:tc>
                  <a:txBody>
                    <a:bodyPr/>
                    <a:lstStyle/>
                    <a:p>
                      <a:r>
                        <a:rPr lang="en-US" dirty="0" smtClean="0"/>
                        <a:t>FEED</a:t>
                      </a:r>
                      <a:endParaRPr lang="en-US" dirty="0"/>
                    </a:p>
                  </a:txBody>
                  <a:tcPr/>
                </a:tc>
                <a:tc>
                  <a:txBody>
                    <a:bodyPr/>
                    <a:lstStyle/>
                    <a:p>
                      <a:r>
                        <a:rPr lang="en-US" dirty="0" smtClean="0"/>
                        <a:t>ENERGY CONTENT</a:t>
                      </a:r>
                    </a:p>
                    <a:p>
                      <a:r>
                        <a:rPr lang="en-US" dirty="0" smtClean="0"/>
                        <a:t>(MJ ME/KG DM</a:t>
                      </a:r>
                      <a:endParaRPr lang="en-US" dirty="0"/>
                    </a:p>
                  </a:txBody>
                  <a:tcPr/>
                </a:tc>
                <a:tc>
                  <a:txBody>
                    <a:bodyPr/>
                    <a:lstStyle/>
                    <a:p>
                      <a:r>
                        <a:rPr lang="en-US" dirty="0" smtClean="0"/>
                        <a:t>KG DM needed for 7.75MJ</a:t>
                      </a:r>
                      <a:endParaRPr lang="en-US" dirty="0"/>
                    </a:p>
                  </a:txBody>
                  <a:tcPr/>
                </a:tc>
              </a:tr>
              <a:tr h="1525506">
                <a:tc>
                  <a:txBody>
                    <a:bodyPr/>
                    <a:lstStyle/>
                    <a:p>
                      <a:r>
                        <a:rPr lang="en-US" dirty="0" smtClean="0"/>
                        <a:t>Silage</a:t>
                      </a:r>
                    </a:p>
                    <a:p>
                      <a:r>
                        <a:rPr lang="en-US" dirty="0" smtClean="0"/>
                        <a:t>Swedes</a:t>
                      </a:r>
                    </a:p>
                    <a:p>
                      <a:r>
                        <a:rPr lang="en-US" dirty="0" smtClean="0"/>
                        <a:t>Turnip tops</a:t>
                      </a:r>
                    </a:p>
                    <a:p>
                      <a:r>
                        <a:rPr lang="en-US" dirty="0" smtClean="0"/>
                        <a:t>Turnip Bulbs</a:t>
                      </a:r>
                    </a:p>
                    <a:p>
                      <a:r>
                        <a:rPr lang="en-US" dirty="0" smtClean="0"/>
                        <a:t>Oats</a:t>
                      </a:r>
                      <a:endParaRPr lang="en-US" dirty="0"/>
                    </a:p>
                  </a:txBody>
                  <a:tcPr/>
                </a:tc>
                <a:tc>
                  <a:txBody>
                    <a:bodyPr/>
                    <a:lstStyle/>
                    <a:p>
                      <a:r>
                        <a:rPr lang="en-US" dirty="0" smtClean="0"/>
                        <a:t>8.4-9.5</a:t>
                      </a:r>
                    </a:p>
                    <a:p>
                      <a:r>
                        <a:rPr lang="en-US" dirty="0" smtClean="0"/>
                        <a:t>13.5</a:t>
                      </a:r>
                    </a:p>
                    <a:p>
                      <a:r>
                        <a:rPr lang="en-US" dirty="0" smtClean="0"/>
                        <a:t>14.1</a:t>
                      </a:r>
                    </a:p>
                    <a:p>
                      <a:r>
                        <a:rPr lang="en-US" dirty="0" smtClean="0"/>
                        <a:t>12.9</a:t>
                      </a:r>
                    </a:p>
                    <a:p>
                      <a:r>
                        <a:rPr lang="en-US" dirty="0" smtClean="0"/>
                        <a:t>12.0</a:t>
                      </a:r>
                      <a:endParaRPr lang="en-US" dirty="0"/>
                    </a:p>
                  </a:txBody>
                  <a:tcPr/>
                </a:tc>
                <a:tc>
                  <a:txBody>
                    <a:bodyPr/>
                    <a:lstStyle/>
                    <a:p>
                      <a:r>
                        <a:rPr lang="en-US" dirty="0" smtClean="0"/>
                        <a:t>0.82-0.92</a:t>
                      </a:r>
                    </a:p>
                    <a:p>
                      <a:r>
                        <a:rPr lang="en-US" dirty="0" smtClean="0"/>
                        <a:t>.57</a:t>
                      </a:r>
                    </a:p>
                    <a:p>
                      <a:r>
                        <a:rPr lang="en-US" dirty="0" smtClean="0"/>
                        <a:t>.55</a:t>
                      </a:r>
                    </a:p>
                    <a:p>
                      <a:r>
                        <a:rPr lang="en-US" dirty="0" smtClean="0"/>
                        <a:t>.60</a:t>
                      </a:r>
                    </a:p>
                    <a:p>
                      <a:r>
                        <a:rPr lang="en-US" dirty="0" smtClean="0"/>
                        <a:t>.65</a:t>
                      </a:r>
                      <a:endParaRPr lang="en-US" dirty="0"/>
                    </a:p>
                  </a:txBody>
                  <a:tcPr/>
                </a:tc>
              </a:tr>
            </a:tbl>
          </a:graphicData>
        </a:graphic>
      </p:graphicFrame>
      <p:pic>
        <p:nvPicPr>
          <p:cNvPr id="7" name="Picture 6"/>
          <p:cNvPicPr>
            <a:picLocks noChangeAspect="1"/>
          </p:cNvPicPr>
          <p:nvPr/>
        </p:nvPicPr>
        <p:blipFill>
          <a:blip r:embed="rId2"/>
          <a:stretch>
            <a:fillRect/>
          </a:stretch>
        </p:blipFill>
        <p:spPr>
          <a:xfrm>
            <a:off x="5156200" y="4268937"/>
            <a:ext cx="3530600" cy="2298700"/>
          </a:xfrm>
          <a:prstGeom prst="rect">
            <a:avLst/>
          </a:prstGeom>
        </p:spPr>
      </p:pic>
      <p:sp>
        <p:nvSpPr>
          <p:cNvPr id="8" name="TextBox 7"/>
          <p:cNvSpPr txBox="1"/>
          <p:nvPr/>
        </p:nvSpPr>
        <p:spPr>
          <a:xfrm>
            <a:off x="1821281" y="5882464"/>
            <a:ext cx="2422805" cy="646331"/>
          </a:xfrm>
          <a:prstGeom prst="rect">
            <a:avLst/>
          </a:prstGeom>
          <a:noFill/>
        </p:spPr>
        <p:txBody>
          <a:bodyPr wrap="square" rtlCol="0">
            <a:spAutoFit/>
          </a:bodyPr>
          <a:lstStyle/>
          <a:p>
            <a:r>
              <a:rPr lang="en-US" dirty="0" smtClean="0"/>
              <a:t>Sheep strip grazing a turnip crop</a:t>
            </a:r>
            <a:endParaRPr lang="en-US" dirty="0"/>
          </a:p>
        </p:txBody>
      </p:sp>
    </p:spTree>
    <p:extLst>
      <p:ext uri="{BB962C8B-B14F-4D97-AF65-F5344CB8AC3E}">
        <p14:creationId xmlns:p14="http://schemas.microsoft.com/office/powerpoint/2010/main" val="22010828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8785</TotalTime>
  <Words>2244</Words>
  <Application>Microsoft Macintosh PowerPoint</Application>
  <PresentationFormat>On-screen Show (4:3)</PresentationFormat>
  <Paragraphs>100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FLUSHING</vt:lpstr>
      <vt:lpstr>What is Flushing?</vt:lpstr>
      <vt:lpstr>The steps/procedures for flushing…</vt:lpstr>
      <vt:lpstr>Body condition scoring chart.</vt:lpstr>
      <vt:lpstr>PowerPoint Presentation</vt:lpstr>
      <vt:lpstr>PowerPoint Presentation</vt:lpstr>
      <vt:lpstr>PowerPoint Presentation</vt:lpstr>
      <vt:lpstr>PowerPoint Presentation</vt:lpstr>
      <vt:lpstr>PowerPoint Presentation</vt:lpstr>
      <vt:lpstr>PowerPoint Presentation</vt:lpstr>
      <vt:lpstr>Conclusion</vt:lpstr>
      <vt:lpstr>Pregnancy Scanning</vt:lpstr>
      <vt:lpstr>PowerPoint Presentation</vt:lpstr>
      <vt:lpstr>PowerPoint Presentation</vt:lpstr>
      <vt:lpstr>PowerPoint Presentation</vt:lpstr>
      <vt:lpstr>PowerPoint Presentation</vt:lpstr>
      <vt:lpstr>PowerPoint Presentation</vt:lpstr>
      <vt:lpstr>Task 2:</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FLUSHING</dc:title>
  <dc:creator>Teacher</dc:creator>
  <cp:lastModifiedBy>Teacher</cp:lastModifiedBy>
  <cp:revision>27</cp:revision>
  <dcterms:created xsi:type="dcterms:W3CDTF">2014-08-06T01:59:54Z</dcterms:created>
  <dcterms:modified xsi:type="dcterms:W3CDTF">2014-08-19T20:34:20Z</dcterms:modified>
</cp:coreProperties>
</file>