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1" r:id="rId6"/>
    <p:sldId id="262" r:id="rId7"/>
    <p:sldId id="270"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0"/>
  </p:normalViewPr>
  <p:slideViewPr>
    <p:cSldViewPr snapToGrid="0" snapToObjects="1">
      <p:cViewPr varScale="1">
        <p:scale>
          <a:sx n="29" d="100"/>
          <a:sy n="29" d="100"/>
        </p:scale>
        <p:origin x="-18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3D947-5FAE-CB40-AE2C-A7FC9E021D8C}" type="datetimeFigureOut">
              <a:rPr lang="en-US" smtClean="0"/>
              <a:t>8/07/16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7B526-74D0-6A48-BB1E-292267651D6E}" type="slidenum">
              <a:rPr lang="en-US" smtClean="0"/>
              <a:t>‹#›</a:t>
            </a:fld>
            <a:endParaRPr lang="en-US"/>
          </a:p>
        </p:txBody>
      </p:sp>
    </p:spTree>
    <p:extLst>
      <p:ext uri="{BB962C8B-B14F-4D97-AF65-F5344CB8AC3E}">
        <p14:creationId xmlns:p14="http://schemas.microsoft.com/office/powerpoint/2010/main" val="2355249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noProof="0" dirty="0"/>
          </a:p>
        </p:txBody>
      </p:sp>
      <p:sp>
        <p:nvSpPr>
          <p:cNvPr id="4" name="Slide Number Placeholder 3"/>
          <p:cNvSpPr>
            <a:spLocks noGrp="1"/>
          </p:cNvSpPr>
          <p:nvPr>
            <p:ph type="sldNum" sz="quarter" idx="10"/>
          </p:nvPr>
        </p:nvSpPr>
        <p:spPr/>
        <p:txBody>
          <a:bodyPr/>
          <a:lstStyle/>
          <a:p>
            <a:fld id="{01A7B526-74D0-6A48-BB1E-292267651D6E}" type="slidenum">
              <a:rPr lang="en-US" smtClean="0"/>
              <a:t>3</a:t>
            </a:fld>
            <a:endParaRPr lang="en-US" dirty="0"/>
          </a:p>
        </p:txBody>
      </p:sp>
    </p:spTree>
    <p:extLst>
      <p:ext uri="{BB962C8B-B14F-4D97-AF65-F5344CB8AC3E}">
        <p14:creationId xmlns:p14="http://schemas.microsoft.com/office/powerpoint/2010/main" val="220379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AU"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8/07/16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8/07/16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8/07/16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8/07/16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AU"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8/07/16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8/07/16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AU"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8/07/16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AU"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8/07/16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8/07/16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AU"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8/07/16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AU"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8/07/16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8/07/16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Reproductive Techniques </a:t>
            </a:r>
            <a:endParaRPr lang="en-US" dirty="0"/>
          </a:p>
        </p:txBody>
      </p:sp>
      <p:sp>
        <p:nvSpPr>
          <p:cNvPr id="3" name="Subtitle 2"/>
          <p:cNvSpPr>
            <a:spLocks noGrp="1"/>
          </p:cNvSpPr>
          <p:nvPr>
            <p:ph type="subTitle" idx="1"/>
          </p:nvPr>
        </p:nvSpPr>
        <p:spPr/>
        <p:txBody>
          <a:bodyPr/>
          <a:lstStyle/>
          <a:p>
            <a:r>
              <a:rPr lang="en-US" dirty="0" smtClean="0"/>
              <a:t>By Harrison Lawrence</a:t>
            </a:r>
            <a:endParaRPr lang="en-US" dirty="0"/>
          </a:p>
        </p:txBody>
      </p:sp>
    </p:spTree>
    <p:extLst>
      <p:ext uri="{BB962C8B-B14F-4D97-AF65-F5344CB8AC3E}">
        <p14:creationId xmlns:p14="http://schemas.microsoft.com/office/powerpoint/2010/main" val="6159655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Items Used</a:t>
            </a:r>
            <a:endParaRPr lang="en-AU" dirty="0"/>
          </a:p>
        </p:txBody>
      </p:sp>
      <p:sp>
        <p:nvSpPr>
          <p:cNvPr id="3" name="Content Placeholder 2"/>
          <p:cNvSpPr>
            <a:spLocks noGrp="1"/>
          </p:cNvSpPr>
          <p:nvPr>
            <p:ph idx="1"/>
          </p:nvPr>
        </p:nvSpPr>
        <p:spPr/>
        <p:txBody>
          <a:bodyPr/>
          <a:lstStyle/>
          <a:p>
            <a:r>
              <a:rPr lang="en-AU" dirty="0" smtClean="0"/>
              <a:t>Storage tank with Liquid Nitrogen to store the Semen straws</a:t>
            </a:r>
          </a:p>
          <a:p>
            <a:r>
              <a:rPr lang="en-AU" dirty="0" smtClean="0"/>
              <a:t>Water to thaw</a:t>
            </a:r>
          </a:p>
          <a:p>
            <a:r>
              <a:rPr lang="en-AU" dirty="0" smtClean="0"/>
              <a:t>Paper towels </a:t>
            </a:r>
          </a:p>
          <a:p>
            <a:r>
              <a:rPr lang="en-AU" dirty="0" smtClean="0"/>
              <a:t>Gloves (Shoulder Length)</a:t>
            </a:r>
          </a:p>
          <a:p>
            <a:r>
              <a:rPr lang="en-AU" dirty="0" smtClean="0"/>
              <a:t>A.I. Gun </a:t>
            </a:r>
          </a:p>
          <a:p>
            <a:r>
              <a:rPr lang="en-AU" dirty="0" smtClean="0"/>
              <a:t>Straw Cutter/Scissors</a:t>
            </a:r>
          </a:p>
          <a:p>
            <a:r>
              <a:rPr lang="en-AU" dirty="0" smtClean="0"/>
              <a:t>Lubrication</a:t>
            </a:r>
          </a:p>
          <a:p>
            <a:r>
              <a:rPr lang="en-AU" dirty="0" smtClean="0"/>
              <a:t>Plastic sheaths</a:t>
            </a:r>
          </a:p>
          <a:p>
            <a:r>
              <a:rPr lang="en-AU" dirty="0" smtClean="0"/>
              <a:t>Tweezers</a:t>
            </a:r>
            <a:endParaRPr lang="en-AU" dirty="0"/>
          </a:p>
        </p:txBody>
      </p:sp>
      <p:pic>
        <p:nvPicPr>
          <p:cNvPr id="4" name="Picture 3"/>
          <p:cNvPicPr>
            <a:picLocks noChangeAspect="1"/>
          </p:cNvPicPr>
          <p:nvPr/>
        </p:nvPicPr>
        <p:blipFill>
          <a:blip r:embed="rId2"/>
          <a:stretch>
            <a:fillRect/>
          </a:stretch>
        </p:blipFill>
        <p:spPr>
          <a:xfrm>
            <a:off x="5060950" y="497730"/>
            <a:ext cx="3168650" cy="1735960"/>
          </a:xfrm>
          <a:prstGeom prst="rect">
            <a:avLst/>
          </a:prstGeom>
        </p:spPr>
      </p:pic>
      <p:pic>
        <p:nvPicPr>
          <p:cNvPr id="5" name="Picture 4"/>
          <p:cNvPicPr>
            <a:picLocks noChangeAspect="1"/>
          </p:cNvPicPr>
          <p:nvPr/>
        </p:nvPicPr>
        <p:blipFill>
          <a:blip r:embed="rId3"/>
          <a:stretch>
            <a:fillRect/>
          </a:stretch>
        </p:blipFill>
        <p:spPr>
          <a:xfrm>
            <a:off x="2533650" y="0"/>
            <a:ext cx="1990725" cy="1990725"/>
          </a:xfrm>
          <a:prstGeom prst="rect">
            <a:avLst/>
          </a:prstGeom>
        </p:spPr>
      </p:pic>
      <p:pic>
        <p:nvPicPr>
          <p:cNvPr id="6" name="Picture 5" descr="Screen Shot 2015-05-12 at 10.37.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530" y="3619500"/>
            <a:ext cx="4120070" cy="2346324"/>
          </a:xfrm>
          <a:prstGeom prst="rect">
            <a:avLst/>
          </a:prstGeom>
        </p:spPr>
      </p:pic>
    </p:spTree>
    <p:extLst>
      <p:ext uri="{BB962C8B-B14F-4D97-AF65-F5344CB8AC3E}">
        <p14:creationId xmlns:p14="http://schemas.microsoft.com/office/powerpoint/2010/main" val="28652122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do it</a:t>
            </a:r>
            <a:endParaRPr lang="en-AU" dirty="0"/>
          </a:p>
        </p:txBody>
      </p:sp>
      <p:sp>
        <p:nvSpPr>
          <p:cNvPr id="3" name="Content Placeholder 2"/>
          <p:cNvSpPr>
            <a:spLocks noGrp="1"/>
          </p:cNvSpPr>
          <p:nvPr>
            <p:ph idx="1"/>
          </p:nvPr>
        </p:nvSpPr>
        <p:spPr>
          <a:xfrm>
            <a:off x="914400" y="2769833"/>
            <a:ext cx="7315200" cy="3929417"/>
          </a:xfrm>
        </p:spPr>
        <p:txBody>
          <a:bodyPr>
            <a:normAutofit lnSpcReduction="10000"/>
          </a:bodyPr>
          <a:lstStyle/>
          <a:p>
            <a:r>
              <a:rPr lang="en-AU" dirty="0" smtClean="0"/>
              <a:t>Remove straw from container with tweezers. Thaw the straw in the water and pre-heat the A.I. gun by rubbing it with a paper towel. Remove the straw from the water and dry in paper towel as water can destroy the semen within. (Do not replace straw in the container after thawing.</a:t>
            </a:r>
          </a:p>
          <a:p>
            <a:r>
              <a:rPr lang="en-AU" dirty="0" smtClean="0"/>
              <a:t>Once dried cut the straw with straw cutter or scissors at the crimped end then place it in the A.I. gun and cover with a sheath to stop sperm from escaping.</a:t>
            </a:r>
          </a:p>
          <a:p>
            <a:r>
              <a:rPr lang="en-AU" dirty="0" smtClean="0"/>
              <a:t>Put on glove with a generous amount of lubrication then gently insert hand into the anus in a cone position. Once in remove the faecal matter if need be without obsessive movement and completely removing the hand as this can cause a ballooning effect enabling you to grasp the cervix. </a:t>
            </a:r>
          </a:p>
          <a:p>
            <a:endParaRPr lang="en-AU" dirty="0" smtClean="0"/>
          </a:p>
          <a:p>
            <a:endParaRPr lang="en-AU" dirty="0"/>
          </a:p>
        </p:txBody>
      </p:sp>
    </p:spTree>
    <p:extLst>
      <p:ext uri="{BB962C8B-B14F-4D97-AF65-F5344CB8AC3E}">
        <p14:creationId xmlns:p14="http://schemas.microsoft.com/office/powerpoint/2010/main" val="22102276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1544715"/>
            <a:ext cx="7315200" cy="4764645"/>
          </a:xfrm>
        </p:spPr>
        <p:txBody>
          <a:bodyPr>
            <a:normAutofit lnSpcReduction="10000"/>
          </a:bodyPr>
          <a:lstStyle/>
          <a:p>
            <a:r>
              <a:rPr lang="en-AU" dirty="0" smtClean="0"/>
              <a:t>Move the hand from the upper part of the rectum to the lower part to identify the cervix. Hold the cervix with your thumb positioned on top while the rest of your fingers rest on the bottom. </a:t>
            </a:r>
          </a:p>
          <a:p>
            <a:r>
              <a:rPr lang="en-AU" dirty="0" smtClean="0"/>
              <a:t>Clean vulva to stop disease in the cow and then insert the A.I. gun at a 45degree angle until it touches the roof of the vagina. Level it so that it can go through the passage-way to the cervix. Push the cervix forward so that the vagina will stretch making it easier to insert the device.</a:t>
            </a:r>
          </a:p>
          <a:p>
            <a:r>
              <a:rPr lang="en-AU" dirty="0" smtClean="0"/>
              <a:t>Guide the gun to the cervical canal with the hand holding the cervix. Once the tip of the gun is here manipulate the cervix so that the gun can get through. Keep one finger at the end of the cervical canal so that you can feel when the gun has made it. Remove finger and slowly deposit semen. Remove A.I gun once all semen is deposited.</a:t>
            </a:r>
          </a:p>
          <a:p>
            <a:r>
              <a:rPr lang="en-AU" dirty="0" smtClean="0"/>
              <a:t>The process is complete now clean everything thoroughly. </a:t>
            </a:r>
            <a:endParaRPr lang="en-AU" dirty="0"/>
          </a:p>
        </p:txBody>
      </p:sp>
    </p:spTree>
    <p:extLst>
      <p:ext uri="{BB962C8B-B14F-4D97-AF65-F5344CB8AC3E}">
        <p14:creationId xmlns:p14="http://schemas.microsoft.com/office/powerpoint/2010/main" val="21536059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Letter To Farmer</a:t>
            </a:r>
            <a:endParaRPr lang="en-AU" dirty="0"/>
          </a:p>
        </p:txBody>
      </p:sp>
      <p:sp>
        <p:nvSpPr>
          <p:cNvPr id="3" name="Content Placeholder 2"/>
          <p:cNvSpPr>
            <a:spLocks noGrp="1"/>
          </p:cNvSpPr>
          <p:nvPr>
            <p:ph idx="1"/>
          </p:nvPr>
        </p:nvSpPr>
        <p:spPr>
          <a:xfrm>
            <a:off x="0" y="2769833"/>
            <a:ext cx="9144000" cy="3913542"/>
          </a:xfrm>
        </p:spPr>
        <p:txBody>
          <a:bodyPr>
            <a:normAutofit fontScale="92500" lnSpcReduction="10000"/>
          </a:bodyPr>
          <a:lstStyle/>
          <a:p>
            <a:pPr marL="45720" indent="0">
              <a:buNone/>
            </a:pPr>
            <a:r>
              <a:rPr lang="en-AU" sz="1800" dirty="0" smtClean="0"/>
              <a:t>To Whom it may Concern</a:t>
            </a:r>
          </a:p>
          <a:p>
            <a:pPr marL="45720" indent="0">
              <a:buNone/>
            </a:pPr>
            <a:r>
              <a:rPr lang="en-AU" sz="1800" dirty="0" smtClean="0"/>
              <a:t>On your Southland farm with above average rainfall and prone to snow, running 750 mixed aged Friesian and Friesian /Jersey cross dairy cattle and 200 yearlings I recommend that you consider the two following reproductive techniques to enhance the timing, the genetic potential of your calves and the number of stock pregnant each year.</a:t>
            </a:r>
          </a:p>
          <a:p>
            <a:pPr marL="45720" indent="0">
              <a:buNone/>
            </a:pPr>
            <a:r>
              <a:rPr lang="en-AU" sz="1800" dirty="0" smtClean="0"/>
              <a:t>C.I.D.R Devices enhances the timing of heat in animals by slowly releasing the drug progesterone which stops the animal from cycling when the device is removed the animal will start normal oestrus cycle 3 days after. This will allow you to time when your cattle are on heat and when they could potentially calf giving you a timeframe to when the cow will start producing milk and earning profit. This can be Synchronized with the whole herd if need be. This can help at calving time as you will know around about when your cows are going to give birth allowing you also to time your feed to suit the cold climate and the animals nutritional needs as it is eating for two (Itself and the calf). This will improve the cash flow of your business as you will be producing more milk earlier in the season. It also allows you to pre-pair for A.I.</a:t>
            </a:r>
            <a:endParaRPr lang="en-AU" sz="1800" dirty="0"/>
          </a:p>
        </p:txBody>
      </p:sp>
    </p:spTree>
    <p:extLst>
      <p:ext uri="{BB962C8B-B14F-4D97-AF65-F5344CB8AC3E}">
        <p14:creationId xmlns:p14="http://schemas.microsoft.com/office/powerpoint/2010/main" val="222541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76375"/>
            <a:ext cx="9144000" cy="5381625"/>
          </a:xfrm>
        </p:spPr>
        <p:txBody>
          <a:bodyPr>
            <a:normAutofit fontScale="92500" lnSpcReduction="10000"/>
          </a:bodyPr>
          <a:lstStyle/>
          <a:p>
            <a:pPr marL="45720" indent="0">
              <a:buNone/>
            </a:pPr>
            <a:r>
              <a:rPr lang="en-AU" sz="1700" dirty="0" smtClean="0"/>
              <a:t>On average it takes 21 days for a cow to come back on heat. A good healthy cow can be expected to produce 1.8kg-2kg of milk solids a day at a price of $5.00 per Kg of milk solid. This mean you could potentially loose $189.00 - $200.00 per cow if a cycle is missed and they do not get impregnated. When you compare this with the cost of a C.I.D.R and the insemination of $59.00 (average cost) it is better to provide the C.I.D.R than loose profit.  C.I.D.R can also be used to bring cows into heat that weren't naturally doing so and therefor not having to cull infertile cows which is a greater loss of up to $1800.00-$2000.00.</a:t>
            </a:r>
          </a:p>
          <a:p>
            <a:pPr marL="45720" indent="0">
              <a:buNone/>
            </a:pPr>
            <a:r>
              <a:rPr lang="en-AU" sz="1700" dirty="0" smtClean="0"/>
              <a:t>C.I.D.R Devices are also used in cohesion with artificial Insemination.  A.I is when samples of a desired bulls semen are taken and extrapolated into straws which can then be deposited inside the female vagina. This process can allow you to select specific traits like milk production or Profit value that you would like to be inherited by the offspring of the animal (similar to sire selection). It is also a cheaper (</a:t>
            </a:r>
            <a:r>
              <a:rPr lang="en-AU" sz="1700" dirty="0"/>
              <a:t>the cost of </a:t>
            </a:r>
            <a:r>
              <a:rPr lang="en-AU" sz="1700" dirty="0" smtClean="0"/>
              <a:t>an individual bull that may not actually work </a:t>
            </a:r>
            <a:r>
              <a:rPr lang="en-AU" sz="1700" dirty="0"/>
              <a:t>and </a:t>
            </a:r>
            <a:r>
              <a:rPr lang="en-AU" sz="1700" dirty="0" smtClean="0"/>
              <a:t>grazing costs) and safer (Health and safety and no diseases can be passed on)  way to impregnate cattle. This will increase profitability as you can be assured that all cattle are pregnant and will produce milk for the next season. Majority of the dairy industry are already using A.I on their farms now. A.I improves the Genetic performance/potential in your herd as you can be certain that these traits will be passed on as the donor bull will have lots of offspring and the breading value can be determined using a progeny test.</a:t>
            </a:r>
          </a:p>
          <a:p>
            <a:pPr marL="45720" indent="0">
              <a:buNone/>
            </a:pPr>
            <a:endParaRPr lang="en-AU" sz="1700" dirty="0"/>
          </a:p>
          <a:p>
            <a:pPr marL="45720" indent="0">
              <a:buNone/>
            </a:pPr>
            <a:r>
              <a:rPr lang="en-AU" sz="1700" dirty="0" smtClean="0"/>
              <a:t>The Techniques above are definitely worth considering as they will improve </a:t>
            </a:r>
            <a:r>
              <a:rPr lang="en-AU" sz="1800" dirty="0"/>
              <a:t>t</a:t>
            </a:r>
            <a:r>
              <a:rPr lang="en-AU" sz="1800" dirty="0" smtClean="0"/>
              <a:t>iming, quantity, genetic potential</a:t>
            </a:r>
            <a:r>
              <a:rPr lang="en-AU" sz="1800" dirty="0"/>
              <a:t> </a:t>
            </a:r>
            <a:r>
              <a:rPr lang="en-AU" sz="1800" dirty="0" smtClean="0"/>
              <a:t>and also the profitability of your southland business as you will have assured milk production which you can base your year around. </a:t>
            </a:r>
          </a:p>
          <a:p>
            <a:pPr marL="45720" indent="0">
              <a:buNone/>
            </a:pPr>
            <a:endParaRPr lang="en-AU" sz="1700" dirty="0"/>
          </a:p>
        </p:txBody>
      </p:sp>
    </p:spTree>
    <p:extLst>
      <p:ext uri="{BB962C8B-B14F-4D97-AF65-F5344CB8AC3E}">
        <p14:creationId xmlns:p14="http://schemas.microsoft.com/office/powerpoint/2010/main" val="2306258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Sire Recording/Selection</a:t>
            </a:r>
            <a:endParaRPr lang="en-US" dirty="0"/>
          </a:p>
        </p:txBody>
      </p:sp>
      <p:sp>
        <p:nvSpPr>
          <p:cNvPr id="3" name="Content Placeholder 2"/>
          <p:cNvSpPr>
            <a:spLocks noGrp="1"/>
          </p:cNvSpPr>
          <p:nvPr>
            <p:ph idx="1"/>
          </p:nvPr>
        </p:nvSpPr>
        <p:spPr/>
        <p:txBody>
          <a:bodyPr/>
          <a:lstStyle/>
          <a:p>
            <a:r>
              <a:rPr lang="en-US" dirty="0" smtClean="0"/>
              <a:t>This is a process where the farmer will select a Bull or semen for A.I. that carries the traits the farmer desires. For example a dairy farmer may be selecting semen for his dairy cows for management purposes, were as a beef farmer may be looking to purchase a bull for his beef herd. Sires (Bull) have much more genetic influence in the herd than dams (Cow). This is because there is only one sire where there are more than one dam. 80% of a herds genetic improvement comes from the Sire. They can also determine the profitability of the farmers herd. Better performing Sires means more cash for the farmer and also an increase in genetic potential.</a:t>
            </a:r>
            <a:endParaRPr lang="en-US" dirty="0"/>
          </a:p>
        </p:txBody>
      </p:sp>
    </p:spTree>
    <p:extLst>
      <p:ext uri="{BB962C8B-B14F-4D97-AF65-F5344CB8AC3E}">
        <p14:creationId xmlns:p14="http://schemas.microsoft.com/office/powerpoint/2010/main" val="3227617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7666"/>
            <a:ext cx="7315200" cy="1154097"/>
          </a:xfrm>
        </p:spPr>
        <p:txBody>
          <a:bodyPr/>
          <a:lstStyle/>
          <a:p>
            <a:r>
              <a:rPr lang="en-US" dirty="0" smtClean="0"/>
              <a:t>Steps</a:t>
            </a:r>
            <a:endParaRPr lang="en-US" dirty="0"/>
          </a:p>
        </p:txBody>
      </p:sp>
      <p:sp>
        <p:nvSpPr>
          <p:cNvPr id="3" name="Content Placeholder 2"/>
          <p:cNvSpPr>
            <a:spLocks noGrp="1"/>
          </p:cNvSpPr>
          <p:nvPr>
            <p:ph idx="1"/>
          </p:nvPr>
        </p:nvSpPr>
        <p:spPr>
          <a:xfrm>
            <a:off x="914400" y="2121763"/>
            <a:ext cx="7315200" cy="3965632"/>
          </a:xfrm>
        </p:spPr>
        <p:txBody>
          <a:bodyPr>
            <a:normAutofit fontScale="92500" lnSpcReduction="10000"/>
          </a:bodyPr>
          <a:lstStyle/>
          <a:p>
            <a:r>
              <a:rPr lang="en-US" dirty="0" smtClean="0"/>
              <a:t>The farmer must decide what traits he would like to carry onto his future offspring i.e.  Milk production or Wool Quality. It is important that the farmer chooses traits that are economically viable and have a High-Medium </a:t>
            </a:r>
            <a:r>
              <a:rPr lang="en-US" b="1" dirty="0" smtClean="0"/>
              <a:t>Heritability.</a:t>
            </a:r>
          </a:p>
          <a:p>
            <a:r>
              <a:rPr lang="en-US" dirty="0" smtClean="0"/>
              <a:t>The farmer will then need to choose a Sire that is capable of passing down the desired traits to the offspring from a sire selection sheet which shows how heritable different traits are and all the offspring from that bull, this is also similar for A.I as well. He may use local sources or online sources for the Bull.</a:t>
            </a:r>
          </a:p>
          <a:p>
            <a:r>
              <a:rPr lang="en-AU" dirty="0" smtClean="0"/>
              <a:t>Once the bull is purchased the farmer will need to keep records of all offspring so that he can </a:t>
            </a:r>
            <a:r>
              <a:rPr lang="en-AU" b="1" dirty="0" smtClean="0"/>
              <a:t>Cull</a:t>
            </a:r>
            <a:r>
              <a:rPr lang="en-AU" dirty="0" smtClean="0"/>
              <a:t> any offspring that are not performing or showing the specific trait. Each animal should have a record of its sire and dam so its performance can be traced back. </a:t>
            </a:r>
            <a:endParaRPr lang="en-AU" dirty="0"/>
          </a:p>
        </p:txBody>
      </p:sp>
      <p:sp>
        <p:nvSpPr>
          <p:cNvPr id="4" name="TextBox 3"/>
          <p:cNvSpPr txBox="1"/>
          <p:nvPr/>
        </p:nvSpPr>
        <p:spPr>
          <a:xfrm>
            <a:off x="4181337" y="513680"/>
            <a:ext cx="4224149" cy="646331"/>
          </a:xfrm>
          <a:prstGeom prst="rect">
            <a:avLst/>
          </a:prstGeom>
          <a:noFill/>
        </p:spPr>
        <p:txBody>
          <a:bodyPr wrap="square" rtlCol="0">
            <a:spAutoFit/>
          </a:bodyPr>
          <a:lstStyle/>
          <a:p>
            <a:r>
              <a:rPr lang="en-US" dirty="0" smtClean="0"/>
              <a:t>Heritability determines the likelihood of the trait being passed onto the offspring</a:t>
            </a:r>
            <a:endParaRPr lang="en-US" dirty="0"/>
          </a:p>
        </p:txBody>
      </p:sp>
      <p:sp>
        <p:nvSpPr>
          <p:cNvPr id="7" name="TextBox 6"/>
          <p:cNvSpPr txBox="1"/>
          <p:nvPr/>
        </p:nvSpPr>
        <p:spPr>
          <a:xfrm>
            <a:off x="388372" y="236681"/>
            <a:ext cx="3360415" cy="923330"/>
          </a:xfrm>
          <a:prstGeom prst="rect">
            <a:avLst/>
          </a:prstGeom>
          <a:noFill/>
        </p:spPr>
        <p:txBody>
          <a:bodyPr wrap="square" rtlCol="0">
            <a:spAutoFit/>
          </a:bodyPr>
          <a:lstStyle/>
          <a:p>
            <a:r>
              <a:rPr lang="en-US" dirty="0" smtClean="0"/>
              <a:t>Culling is when the farmer sends an animal to the freezing works for money</a:t>
            </a:r>
            <a:endParaRPr lang="en-US" dirty="0"/>
          </a:p>
        </p:txBody>
      </p:sp>
    </p:spTree>
    <p:extLst>
      <p:ext uri="{BB962C8B-B14F-4D97-AF65-F5344CB8AC3E}">
        <p14:creationId xmlns:p14="http://schemas.microsoft.com/office/powerpoint/2010/main" val="3007722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C.I.D.R	Device </a:t>
            </a:r>
            <a:endParaRPr lang="en-US" dirty="0"/>
          </a:p>
        </p:txBody>
      </p:sp>
      <p:sp>
        <p:nvSpPr>
          <p:cNvPr id="3" name="Content Placeholder 2"/>
          <p:cNvSpPr>
            <a:spLocks noGrp="1"/>
          </p:cNvSpPr>
          <p:nvPr>
            <p:ph idx="1"/>
          </p:nvPr>
        </p:nvSpPr>
        <p:spPr>
          <a:xfrm>
            <a:off x="914400" y="2769833"/>
            <a:ext cx="7315200" cy="3797738"/>
          </a:xfrm>
        </p:spPr>
        <p:txBody>
          <a:bodyPr>
            <a:normAutofit lnSpcReduction="10000"/>
          </a:bodyPr>
          <a:lstStyle/>
          <a:p>
            <a:r>
              <a:rPr lang="en-US" dirty="0" smtClean="0"/>
              <a:t>C.I.D.R Stands for Controlled Internal Drug Release and is a T shaped device that is inserted with an insertion device into the cows vagina which then controls follicle stimulation by producing the drug progesterone, that stops the follicles maturing and producing eggs. The C.I.D.R is inserted into the vagina for 7 days and once removed 3 days after the cow will start normal oestrus cycle due to the sudden lack of progesterone. Follicles will now mature and produce eggs. C.I.D.R devices are often used in cohesion with Artificial Insemination for maximum genetic and economical potential. The farmer can time the heat of the cow so that Artificial Insemination is effective and so the farmer can get more milk production by timing the dates.  </a:t>
            </a:r>
          </a:p>
        </p:txBody>
      </p:sp>
    </p:spTree>
    <p:extLst>
      <p:ext uri="{BB962C8B-B14F-4D97-AF65-F5344CB8AC3E}">
        <p14:creationId xmlns:p14="http://schemas.microsoft.com/office/powerpoint/2010/main" val="2739779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Used</a:t>
            </a:r>
            <a:endParaRPr lang="en-US" dirty="0"/>
          </a:p>
        </p:txBody>
      </p:sp>
      <p:sp>
        <p:nvSpPr>
          <p:cNvPr id="3" name="Content Placeholder 2"/>
          <p:cNvSpPr>
            <a:spLocks noGrp="1"/>
          </p:cNvSpPr>
          <p:nvPr>
            <p:ph idx="1"/>
          </p:nvPr>
        </p:nvSpPr>
        <p:spPr/>
        <p:txBody>
          <a:bodyPr/>
          <a:lstStyle/>
          <a:p>
            <a:pPr lvl="1"/>
            <a:r>
              <a:rPr lang="en-NZ" dirty="0" smtClean="0"/>
              <a:t>CIDR device</a:t>
            </a:r>
            <a:endParaRPr lang="en-NZ" dirty="0"/>
          </a:p>
          <a:p>
            <a:pPr lvl="1"/>
            <a:r>
              <a:rPr lang="en-NZ" dirty="0"/>
              <a:t>CIDR </a:t>
            </a:r>
            <a:r>
              <a:rPr lang="en-NZ" dirty="0" smtClean="0"/>
              <a:t>applicator/Inserter</a:t>
            </a:r>
            <a:endParaRPr lang="en-NZ" dirty="0"/>
          </a:p>
          <a:p>
            <a:pPr lvl="1"/>
            <a:r>
              <a:rPr lang="en-NZ" dirty="0" smtClean="0"/>
              <a:t>Lubrication</a:t>
            </a:r>
            <a:endParaRPr lang="en-NZ" dirty="0"/>
          </a:p>
          <a:p>
            <a:pPr lvl="1"/>
            <a:r>
              <a:rPr lang="en-NZ" dirty="0"/>
              <a:t>Disinfectant</a:t>
            </a:r>
          </a:p>
          <a:p>
            <a:pPr lvl="1"/>
            <a:r>
              <a:rPr lang="en-NZ" dirty="0"/>
              <a:t>Paper towels</a:t>
            </a:r>
          </a:p>
          <a:p>
            <a:pPr lvl="1"/>
            <a:r>
              <a:rPr lang="en-NZ" dirty="0"/>
              <a:t>Rubber </a:t>
            </a:r>
            <a:r>
              <a:rPr lang="en-NZ" dirty="0" smtClean="0"/>
              <a:t>Gloves</a:t>
            </a:r>
          </a:p>
          <a:p>
            <a:pPr lvl="1"/>
            <a:r>
              <a:rPr lang="en-NZ" dirty="0" smtClean="0"/>
              <a:t>Crusher/Crate</a:t>
            </a:r>
            <a:endParaRPr lang="en-NZ" dirty="0"/>
          </a:p>
          <a:p>
            <a:pPr lvl="1"/>
            <a:r>
              <a:rPr lang="en-NZ" dirty="0"/>
              <a:t>A Cow</a:t>
            </a:r>
          </a:p>
          <a:p>
            <a:endParaRPr lang="en-US" dirty="0"/>
          </a:p>
        </p:txBody>
      </p:sp>
      <p:pic>
        <p:nvPicPr>
          <p:cNvPr id="4" name="Picture 3"/>
          <p:cNvPicPr>
            <a:picLocks noChangeAspect="1"/>
          </p:cNvPicPr>
          <p:nvPr/>
        </p:nvPicPr>
        <p:blipFill>
          <a:blip r:embed="rId2"/>
          <a:stretch>
            <a:fillRect/>
          </a:stretch>
        </p:blipFill>
        <p:spPr>
          <a:xfrm>
            <a:off x="4794251" y="1222437"/>
            <a:ext cx="3857624" cy="2571749"/>
          </a:xfrm>
          <a:prstGeom prst="rect">
            <a:avLst/>
          </a:prstGeom>
        </p:spPr>
      </p:pic>
      <p:pic>
        <p:nvPicPr>
          <p:cNvPr id="5" name="Picture 4"/>
          <p:cNvPicPr>
            <a:picLocks noChangeAspect="1"/>
          </p:cNvPicPr>
          <p:nvPr/>
        </p:nvPicPr>
        <p:blipFill>
          <a:blip r:embed="rId3"/>
          <a:stretch>
            <a:fillRect/>
          </a:stretch>
        </p:blipFill>
        <p:spPr>
          <a:xfrm>
            <a:off x="5051426" y="3845560"/>
            <a:ext cx="3289300" cy="2463800"/>
          </a:xfrm>
          <a:prstGeom prst="rect">
            <a:avLst/>
          </a:prstGeom>
        </p:spPr>
      </p:pic>
      <p:cxnSp>
        <p:nvCxnSpPr>
          <p:cNvPr id="6" name="Straight Arrow Connector 5"/>
          <p:cNvCxnSpPr/>
          <p:nvPr/>
        </p:nvCxnSpPr>
        <p:spPr>
          <a:xfrm flipV="1">
            <a:off x="3000375" y="2413000"/>
            <a:ext cx="2635250" cy="539365"/>
          </a:xfrm>
          <a:prstGeom prst="straightConnector1">
            <a:avLst/>
          </a:prstGeom>
          <a:ln w="57150" cmpd="sng">
            <a:solidFill>
              <a:schemeClr val="tx2"/>
            </a:solidFill>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a:off x="4064000" y="3381375"/>
            <a:ext cx="1428750" cy="2111375"/>
          </a:xfrm>
          <a:prstGeom prst="straightConnector1">
            <a:avLst/>
          </a:prstGeom>
          <a:ln w="57150" cmpd="sng">
            <a:solidFill>
              <a:schemeClr val="tx2"/>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239723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It</a:t>
            </a:r>
            <a:endParaRPr lang="en-US" dirty="0"/>
          </a:p>
        </p:txBody>
      </p:sp>
      <p:sp>
        <p:nvSpPr>
          <p:cNvPr id="3" name="Content Placeholder 2"/>
          <p:cNvSpPr>
            <a:spLocks noGrp="1"/>
          </p:cNvSpPr>
          <p:nvPr>
            <p:ph idx="1"/>
          </p:nvPr>
        </p:nvSpPr>
        <p:spPr>
          <a:xfrm>
            <a:off x="914400" y="2769833"/>
            <a:ext cx="7315200" cy="3813227"/>
          </a:xfrm>
        </p:spPr>
        <p:txBody>
          <a:bodyPr>
            <a:normAutofit fontScale="92500" lnSpcReduction="20000"/>
          </a:bodyPr>
          <a:lstStyle/>
          <a:p>
            <a:r>
              <a:rPr lang="en-NZ" dirty="0"/>
              <a:t>Disinfect the </a:t>
            </a:r>
            <a:r>
              <a:rPr lang="en-NZ" dirty="0" smtClean="0"/>
              <a:t>C.I.D.R </a:t>
            </a:r>
            <a:r>
              <a:rPr lang="en-NZ" dirty="0"/>
              <a:t>applicator </a:t>
            </a:r>
            <a:r>
              <a:rPr lang="en-NZ" dirty="0" smtClean="0"/>
              <a:t>by </a:t>
            </a:r>
            <a:r>
              <a:rPr lang="en-NZ" dirty="0"/>
              <a:t>dipping it in a bucket of disinfectant and then </a:t>
            </a:r>
            <a:r>
              <a:rPr lang="en-NZ" dirty="0" smtClean="0"/>
              <a:t>into </a:t>
            </a:r>
            <a:r>
              <a:rPr lang="en-NZ" dirty="0"/>
              <a:t>a bucket of </a:t>
            </a:r>
            <a:r>
              <a:rPr lang="en-NZ" dirty="0" smtClean="0"/>
              <a:t>water this is so the cow doesn</a:t>
            </a:r>
            <a:r>
              <a:rPr lang="fr-FR" dirty="0" smtClean="0"/>
              <a:t>’</a:t>
            </a:r>
            <a:r>
              <a:rPr lang="en-NZ" dirty="0" smtClean="0"/>
              <a:t>t get any infections or desieses.</a:t>
            </a:r>
            <a:endParaRPr lang="en-NZ" dirty="0"/>
          </a:p>
          <a:p>
            <a:r>
              <a:rPr lang="en-NZ" dirty="0"/>
              <a:t>Put on rubber gloves, this is because the </a:t>
            </a:r>
            <a:r>
              <a:rPr lang="en-NZ" dirty="0" smtClean="0"/>
              <a:t>progesterone on </a:t>
            </a:r>
            <a:r>
              <a:rPr lang="en-NZ" dirty="0"/>
              <a:t>the </a:t>
            </a:r>
            <a:r>
              <a:rPr lang="en-NZ" dirty="0" smtClean="0"/>
              <a:t>C.I.D.R device can </a:t>
            </a:r>
            <a:r>
              <a:rPr lang="en-NZ" dirty="0"/>
              <a:t>e</a:t>
            </a:r>
            <a:r>
              <a:rPr lang="en-NZ" dirty="0" smtClean="0"/>
              <a:t>ffect </a:t>
            </a:r>
            <a:r>
              <a:rPr lang="en-NZ" dirty="0"/>
              <a:t>humans</a:t>
            </a:r>
          </a:p>
          <a:p>
            <a:r>
              <a:rPr lang="en-NZ" dirty="0"/>
              <a:t>Bend the </a:t>
            </a:r>
            <a:r>
              <a:rPr lang="en-NZ" dirty="0" smtClean="0"/>
              <a:t>endsof the T up </a:t>
            </a:r>
            <a:r>
              <a:rPr lang="en-NZ" dirty="0"/>
              <a:t>and insert the </a:t>
            </a:r>
            <a:r>
              <a:rPr lang="en-NZ" dirty="0" smtClean="0"/>
              <a:t>C.I.D.R </a:t>
            </a:r>
            <a:r>
              <a:rPr lang="en-NZ" dirty="0"/>
              <a:t>into the </a:t>
            </a:r>
            <a:r>
              <a:rPr lang="en-NZ" dirty="0" smtClean="0"/>
              <a:t>applicator </a:t>
            </a:r>
            <a:r>
              <a:rPr lang="en-NZ" dirty="0"/>
              <a:t>with the </a:t>
            </a:r>
            <a:r>
              <a:rPr lang="en-NZ" dirty="0" smtClean="0"/>
              <a:t>tab facing down, </a:t>
            </a:r>
            <a:r>
              <a:rPr lang="en-NZ" dirty="0"/>
              <a:t>this is so that the </a:t>
            </a:r>
            <a:r>
              <a:rPr lang="en-NZ" dirty="0" smtClean="0"/>
              <a:t>tab doesnt </a:t>
            </a:r>
            <a:r>
              <a:rPr lang="en-NZ" dirty="0"/>
              <a:t>irritate the </a:t>
            </a:r>
            <a:r>
              <a:rPr lang="en-NZ" dirty="0" smtClean="0"/>
              <a:t>animal, this could cause the cow to </a:t>
            </a:r>
            <a:r>
              <a:rPr lang="en-NZ" dirty="0"/>
              <a:t>pull the </a:t>
            </a:r>
            <a:r>
              <a:rPr lang="en-NZ" dirty="0" smtClean="0"/>
              <a:t>C.I.D.R out, or other cattle could pull it out </a:t>
            </a:r>
            <a:r>
              <a:rPr lang="en-NZ" dirty="0"/>
              <a:t>with their teeth</a:t>
            </a:r>
          </a:p>
          <a:p>
            <a:r>
              <a:rPr lang="en-NZ" dirty="0" smtClean="0"/>
              <a:t>Clean </a:t>
            </a:r>
            <a:r>
              <a:rPr lang="en-NZ" dirty="0"/>
              <a:t>the Vulva with a paper- towel</a:t>
            </a:r>
          </a:p>
          <a:p>
            <a:r>
              <a:rPr lang="en-NZ" dirty="0"/>
              <a:t>Move the tail and insert the </a:t>
            </a:r>
            <a:r>
              <a:rPr lang="en-NZ" dirty="0" smtClean="0"/>
              <a:t>C.I.D.R </a:t>
            </a:r>
            <a:r>
              <a:rPr lang="en-NZ" dirty="0"/>
              <a:t>by pushing it until </a:t>
            </a:r>
            <a:r>
              <a:rPr lang="en-NZ" dirty="0" smtClean="0"/>
              <a:t>you encounter </a:t>
            </a:r>
            <a:r>
              <a:rPr lang="en-NZ" dirty="0"/>
              <a:t>resistance</a:t>
            </a:r>
          </a:p>
          <a:p>
            <a:r>
              <a:rPr lang="en-NZ" dirty="0"/>
              <a:t>Press the lever on the </a:t>
            </a:r>
            <a:r>
              <a:rPr lang="en-NZ" dirty="0" smtClean="0"/>
              <a:t>C.I.D.R </a:t>
            </a:r>
            <a:r>
              <a:rPr lang="en-NZ" dirty="0"/>
              <a:t>applicator to </a:t>
            </a:r>
            <a:r>
              <a:rPr lang="en-NZ" dirty="0" smtClean="0"/>
              <a:t>dispense </a:t>
            </a:r>
            <a:r>
              <a:rPr lang="en-NZ" dirty="0"/>
              <a:t>the </a:t>
            </a:r>
            <a:r>
              <a:rPr lang="en-NZ" dirty="0" smtClean="0"/>
              <a:t>divice and remove the </a:t>
            </a:r>
            <a:r>
              <a:rPr lang="en-NZ" dirty="0"/>
              <a:t>applicator</a:t>
            </a:r>
          </a:p>
          <a:p>
            <a:endParaRPr lang="en-US" dirty="0"/>
          </a:p>
        </p:txBody>
      </p:sp>
    </p:spTree>
    <p:extLst>
      <p:ext uri="{BB962C8B-B14F-4D97-AF65-F5344CB8AC3E}">
        <p14:creationId xmlns:p14="http://schemas.microsoft.com/office/powerpoint/2010/main" val="273313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916"/>
            <a:ext cx="7315200" cy="1154097"/>
          </a:xfrm>
        </p:spPr>
        <p:txBody>
          <a:bodyPr/>
          <a:lstStyle/>
          <a:p>
            <a:r>
              <a:rPr lang="en-AU" dirty="0" smtClean="0"/>
              <a:t>C.I.D.R Device</a:t>
            </a:r>
            <a:endParaRPr lang="en-AU" dirty="0"/>
          </a:p>
        </p:txBody>
      </p:sp>
      <p:pic>
        <p:nvPicPr>
          <p:cNvPr id="4" name="Picture 3"/>
          <p:cNvPicPr>
            <a:picLocks noChangeAspect="1"/>
          </p:cNvPicPr>
          <p:nvPr/>
        </p:nvPicPr>
        <p:blipFill>
          <a:blip r:embed="rId2"/>
          <a:stretch>
            <a:fillRect/>
          </a:stretch>
        </p:blipFill>
        <p:spPr>
          <a:xfrm>
            <a:off x="539750" y="2132541"/>
            <a:ext cx="5778500" cy="3852333"/>
          </a:xfrm>
          <a:prstGeom prst="rect">
            <a:avLst/>
          </a:prstGeom>
        </p:spPr>
      </p:pic>
      <p:cxnSp>
        <p:nvCxnSpPr>
          <p:cNvPr id="6" name="Straight Arrow Connector 5"/>
          <p:cNvCxnSpPr/>
          <p:nvPr/>
        </p:nvCxnSpPr>
        <p:spPr>
          <a:xfrm flipH="1">
            <a:off x="2635250" y="1762125"/>
            <a:ext cx="3032125" cy="1460500"/>
          </a:xfrm>
          <a:prstGeom prst="straightConnector1">
            <a:avLst/>
          </a:prstGeom>
          <a:ln w="57150" cmpd="sng">
            <a:solidFill>
              <a:schemeClr val="tx2"/>
            </a:solidFill>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78500" y="1062335"/>
            <a:ext cx="2571750" cy="923330"/>
          </a:xfrm>
          <a:prstGeom prst="rect">
            <a:avLst/>
          </a:prstGeom>
          <a:noFill/>
        </p:spPr>
        <p:txBody>
          <a:bodyPr wrap="square" rtlCol="0">
            <a:spAutoFit/>
          </a:bodyPr>
          <a:lstStyle/>
          <a:p>
            <a:r>
              <a:rPr lang="en-AU" dirty="0" smtClean="0"/>
              <a:t>T shaped end that holds the C.I.D.R 	in place.</a:t>
            </a:r>
            <a:endParaRPr lang="en-AU" dirty="0"/>
          </a:p>
        </p:txBody>
      </p:sp>
      <p:cxnSp>
        <p:nvCxnSpPr>
          <p:cNvPr id="8" name="Straight Arrow Connector 7"/>
          <p:cNvCxnSpPr/>
          <p:nvPr/>
        </p:nvCxnSpPr>
        <p:spPr>
          <a:xfrm flipH="1">
            <a:off x="3946526" y="3063875"/>
            <a:ext cx="2371724" cy="644525"/>
          </a:xfrm>
          <a:prstGeom prst="straightConnector1">
            <a:avLst/>
          </a:prstGeom>
          <a:ln w="57150" cmpd="sng">
            <a:solidFill>
              <a:schemeClr val="tx2"/>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6604000" y="2603500"/>
            <a:ext cx="2174875" cy="1477328"/>
          </a:xfrm>
          <a:prstGeom prst="rect">
            <a:avLst/>
          </a:prstGeom>
          <a:noFill/>
        </p:spPr>
        <p:txBody>
          <a:bodyPr wrap="square" rtlCol="0">
            <a:spAutoFit/>
          </a:bodyPr>
          <a:lstStyle/>
          <a:p>
            <a:r>
              <a:rPr lang="en-AU" dirty="0" smtClean="0"/>
              <a:t>Covered in the Drug Progesterone which is slowly released to stop follicle stimulation. </a:t>
            </a:r>
            <a:endParaRPr lang="en-AU" dirty="0"/>
          </a:p>
        </p:txBody>
      </p:sp>
      <p:cxnSp>
        <p:nvCxnSpPr>
          <p:cNvPr id="12" name="Straight Arrow Connector 11"/>
          <p:cNvCxnSpPr/>
          <p:nvPr/>
        </p:nvCxnSpPr>
        <p:spPr>
          <a:xfrm flipH="1">
            <a:off x="5894390" y="4373405"/>
            <a:ext cx="423860" cy="0"/>
          </a:xfrm>
          <a:prstGeom prst="straightConnector1">
            <a:avLst/>
          </a:prstGeom>
          <a:ln w="57150" cmpd="sng">
            <a:solidFill>
              <a:schemeClr val="tx2"/>
            </a:solidFill>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6762750" y="4238625"/>
            <a:ext cx="1466850" cy="1200329"/>
          </a:xfrm>
          <a:prstGeom prst="rect">
            <a:avLst/>
          </a:prstGeom>
          <a:noFill/>
        </p:spPr>
        <p:txBody>
          <a:bodyPr wrap="square" rtlCol="0">
            <a:spAutoFit/>
          </a:bodyPr>
          <a:lstStyle/>
          <a:p>
            <a:r>
              <a:rPr lang="en-AU" dirty="0" smtClean="0"/>
              <a:t>Cord to release the C.I.D.R  Device.</a:t>
            </a:r>
            <a:endParaRPr lang="en-AU" dirty="0"/>
          </a:p>
        </p:txBody>
      </p:sp>
    </p:spTree>
    <p:extLst>
      <p:ext uri="{BB962C8B-B14F-4D97-AF65-F5344CB8AC3E}">
        <p14:creationId xmlns:p14="http://schemas.microsoft.com/office/powerpoint/2010/main" val="34636552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Artificial Insemination  A.I.</a:t>
            </a:r>
            <a:endParaRPr lang="en-AU" dirty="0"/>
          </a:p>
        </p:txBody>
      </p:sp>
      <p:sp>
        <p:nvSpPr>
          <p:cNvPr id="3" name="Content Placeholder 2"/>
          <p:cNvSpPr>
            <a:spLocks noGrp="1"/>
          </p:cNvSpPr>
          <p:nvPr>
            <p:ph idx="1"/>
          </p:nvPr>
        </p:nvSpPr>
        <p:spPr/>
        <p:txBody>
          <a:bodyPr>
            <a:normAutofit lnSpcReduction="10000"/>
          </a:bodyPr>
          <a:lstStyle/>
          <a:p>
            <a:r>
              <a:rPr lang="en-AU" dirty="0"/>
              <a:t>Artificial insemination (AI) is the process of collecting sperm cells from a S</a:t>
            </a:r>
            <a:r>
              <a:rPr lang="en-AU" dirty="0" smtClean="0"/>
              <a:t>ire (Bull) and </a:t>
            </a:r>
            <a:r>
              <a:rPr lang="en-AU" dirty="0"/>
              <a:t>manually depositing them into </a:t>
            </a:r>
            <a:r>
              <a:rPr lang="en-AU" dirty="0" smtClean="0"/>
              <a:t>the Dam (Cow). There a list of positive benefits to the farmer from A.I.</a:t>
            </a:r>
          </a:p>
          <a:p>
            <a:r>
              <a:rPr lang="en-AU" dirty="0" smtClean="0"/>
              <a:t> </a:t>
            </a:r>
            <a:r>
              <a:rPr lang="en-AU" dirty="0"/>
              <a:t>Increased efficiency </a:t>
            </a:r>
            <a:r>
              <a:rPr lang="en-AU" dirty="0" smtClean="0"/>
              <a:t>of sire usage: A lot of semen is wasted during natural mating and there is also a high stress level which can effect the number of cows the bull can mate with where as with A.I. the semen can be diluted and expanded so that one ejaculation can create hundreds of samples that can be easily transported world wide if need be and also stored for long durations in some cases until the bull itself has died.</a:t>
            </a:r>
            <a:endParaRPr lang="en-AU" dirty="0"/>
          </a:p>
        </p:txBody>
      </p:sp>
    </p:spTree>
    <p:extLst>
      <p:ext uri="{BB962C8B-B14F-4D97-AF65-F5344CB8AC3E}">
        <p14:creationId xmlns:p14="http://schemas.microsoft.com/office/powerpoint/2010/main" val="1272827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315200" cy="4572000"/>
          </a:xfrm>
        </p:spPr>
        <p:txBody>
          <a:bodyPr>
            <a:normAutofit fontScale="92500" lnSpcReduction="20000"/>
          </a:bodyPr>
          <a:lstStyle/>
          <a:p>
            <a:r>
              <a:rPr lang="en-AU" sz="2200" dirty="0"/>
              <a:t>Increased potential for genetic selection</a:t>
            </a:r>
            <a:r>
              <a:rPr lang="en-AU" sz="2200" dirty="0" smtClean="0"/>
              <a:t>: Very similar to Sire Selection although with A.I there are fewer bulls that have better Genetic potential. Because the bull can have more offspring their offspring can be used in a progeny test to determine the genetic value of the Sire.</a:t>
            </a:r>
          </a:p>
          <a:p>
            <a:r>
              <a:rPr lang="en-AU" sz="2200" dirty="0"/>
              <a:t>Decreased </a:t>
            </a:r>
            <a:r>
              <a:rPr lang="en-AU" sz="2200" dirty="0" smtClean="0"/>
              <a:t>costs, Increased Safety : Bulls on their own consume lots of feed so with A.I. the bull is off farm so the farmer wont have to worry about housing and feed for the animal. And also the health and safety of himself and the other animals on the farm.</a:t>
            </a:r>
          </a:p>
          <a:p>
            <a:r>
              <a:rPr lang="en-AU" sz="2200" dirty="0"/>
              <a:t>Reduced disease transmission</a:t>
            </a:r>
            <a:r>
              <a:rPr lang="en-AU" sz="2200" dirty="0" smtClean="0"/>
              <a:t>: It is less likely through A.I that diseases can be passed from the male to the female as the semen is check for diseases and is cured of any before being sold to the farmer</a:t>
            </a:r>
            <a:r>
              <a:rPr lang="en-AU" sz="2200" dirty="0"/>
              <a:t>	</a:t>
            </a:r>
          </a:p>
          <a:p>
            <a:pPr marL="45720" indent="0">
              <a:buNone/>
            </a:pPr>
            <a:r>
              <a:rPr lang="en-AU" sz="2200" dirty="0"/>
              <a:t>	</a:t>
            </a:r>
            <a:endParaRPr lang="en-AU" sz="2200" dirty="0" smtClean="0"/>
          </a:p>
          <a:p>
            <a:pPr marL="45720" indent="0">
              <a:buNone/>
            </a:pPr>
            <a:endParaRPr lang="en-AU" dirty="0"/>
          </a:p>
          <a:p>
            <a:pPr marL="45720" indent="0">
              <a:buNone/>
            </a:pPr>
            <a:r>
              <a:rPr lang="en-AU" dirty="0"/>
              <a:t>	</a:t>
            </a:r>
          </a:p>
          <a:p>
            <a:pPr marL="45720" indent="0">
              <a:buNone/>
            </a:pPr>
            <a:endParaRPr lang="en-AU" dirty="0"/>
          </a:p>
        </p:txBody>
      </p:sp>
    </p:spTree>
    <p:extLst>
      <p:ext uri="{BB962C8B-B14F-4D97-AF65-F5344CB8AC3E}">
        <p14:creationId xmlns:p14="http://schemas.microsoft.com/office/powerpoint/2010/main" val="9066955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10598</TotalTime>
  <Words>1875</Words>
  <Application>Microsoft Macintosh PowerPoint</Application>
  <PresentationFormat>On-screen Show (4:3)</PresentationFormat>
  <Paragraphs>68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Perspective</vt:lpstr>
      <vt:lpstr>Reproductive Techniques </vt:lpstr>
      <vt:lpstr>Sire Recording/Selection</vt:lpstr>
      <vt:lpstr>Steps</vt:lpstr>
      <vt:lpstr>C.I.D.R Device </vt:lpstr>
      <vt:lpstr>Items Used</vt:lpstr>
      <vt:lpstr>How to do It</vt:lpstr>
      <vt:lpstr>C.I.D.R Device</vt:lpstr>
      <vt:lpstr>Artificial Insemination  A.I.</vt:lpstr>
      <vt:lpstr>PowerPoint Presentation</vt:lpstr>
      <vt:lpstr>Items Used</vt:lpstr>
      <vt:lpstr>How to do it</vt:lpstr>
      <vt:lpstr>PowerPoint Presentation</vt:lpstr>
      <vt:lpstr>Letter To Farmer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Techniques </dc:title>
  <dc:creator>Harrison Lawrence</dc:creator>
  <cp:lastModifiedBy>Teacher</cp:lastModifiedBy>
  <cp:revision>82</cp:revision>
  <dcterms:created xsi:type="dcterms:W3CDTF">2015-04-28T23:21:46Z</dcterms:created>
  <dcterms:modified xsi:type="dcterms:W3CDTF">2016-07-07T23:11:51Z</dcterms:modified>
</cp:coreProperties>
</file>