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2" d="100"/>
          <a:sy n="82" d="100"/>
        </p:scale>
        <p:origin x="-183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29C56D-F18E-D042-A160-58D2C09B1784}" type="datetimeFigureOut">
              <a:rPr lang="en-US" smtClean="0"/>
              <a:t>19/07/14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334548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9C56D-F18E-D042-A160-58D2C09B1784}" type="datetimeFigureOut">
              <a:rPr lang="en-US" smtClean="0"/>
              <a:t>19/07/14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1063760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9C56D-F18E-D042-A160-58D2C09B1784}" type="datetimeFigureOut">
              <a:rPr lang="en-US" smtClean="0"/>
              <a:t>19/07/14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150030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29C56D-F18E-D042-A160-58D2C09B1784}" type="datetimeFigureOut">
              <a:rPr lang="en-US" smtClean="0"/>
              <a:t>19/07/14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198799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29C56D-F18E-D042-A160-58D2C09B1784}" type="datetimeFigureOut">
              <a:rPr lang="en-US" smtClean="0"/>
              <a:t>19/07/14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1377240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29C56D-F18E-D042-A160-58D2C09B1784}" type="datetimeFigureOut">
              <a:rPr lang="en-US" smtClean="0"/>
              <a:t>19/07/14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2120643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29C56D-F18E-D042-A160-58D2C09B1784}" type="datetimeFigureOut">
              <a:rPr lang="en-US" smtClean="0"/>
              <a:t>19/07/14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1393683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29C56D-F18E-D042-A160-58D2C09B1784}" type="datetimeFigureOut">
              <a:rPr lang="en-US" smtClean="0"/>
              <a:t>19/07/14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291375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9C56D-F18E-D042-A160-58D2C09B1784}" type="datetimeFigureOut">
              <a:rPr lang="en-US" smtClean="0"/>
              <a:t>19/07/14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3412215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9C56D-F18E-D042-A160-58D2C09B1784}" type="datetimeFigureOut">
              <a:rPr lang="en-US" smtClean="0"/>
              <a:t>19/07/14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271734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29C56D-F18E-D042-A160-58D2C09B1784}" type="datetimeFigureOut">
              <a:rPr lang="en-US" smtClean="0"/>
              <a:t>19/07/14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5517B2-655F-3047-B819-F1B333FF36AC}" type="slidenum">
              <a:rPr lang="en-US" smtClean="0"/>
              <a:t>‹#›</a:t>
            </a:fld>
            <a:endParaRPr lang="en-US"/>
          </a:p>
        </p:txBody>
      </p:sp>
    </p:spTree>
    <p:extLst>
      <p:ext uri="{BB962C8B-B14F-4D97-AF65-F5344CB8AC3E}">
        <p14:creationId xmlns:p14="http://schemas.microsoft.com/office/powerpoint/2010/main" val="1669278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29C56D-F18E-D042-A160-58D2C09B1784}" type="datetimeFigureOut">
              <a:rPr lang="en-US" smtClean="0"/>
              <a:t>19/07/14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517B2-655F-3047-B819-F1B333FF36AC}" type="slidenum">
              <a:rPr lang="en-US" smtClean="0"/>
              <a:t>‹#›</a:t>
            </a:fld>
            <a:endParaRPr lang="en-US"/>
          </a:p>
        </p:txBody>
      </p:sp>
    </p:spTree>
    <p:extLst>
      <p:ext uri="{BB962C8B-B14F-4D97-AF65-F5344CB8AC3E}">
        <p14:creationId xmlns:p14="http://schemas.microsoft.com/office/powerpoint/2010/main" val="3167041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M.O.E.T.</a:t>
            </a:r>
            <a:endParaRPr lang="en-US" dirty="0"/>
          </a:p>
        </p:txBody>
      </p:sp>
      <p:sp>
        <p:nvSpPr>
          <p:cNvPr id="3" name="Subtitle 2"/>
          <p:cNvSpPr>
            <a:spLocks noGrp="1"/>
          </p:cNvSpPr>
          <p:nvPr>
            <p:ph type="subTitle" idx="1"/>
          </p:nvPr>
        </p:nvSpPr>
        <p:spPr/>
        <p:txBody>
          <a:bodyPr/>
          <a:lstStyle/>
          <a:p>
            <a:r>
              <a:rPr lang="en-US" dirty="0" smtClean="0"/>
              <a:t>Multiple Ovulation Embryo Transfer</a:t>
            </a:r>
            <a:endParaRPr lang="en-US" dirty="0"/>
          </a:p>
        </p:txBody>
      </p:sp>
    </p:spTree>
    <p:extLst>
      <p:ext uri="{BB962C8B-B14F-4D97-AF65-F5344CB8AC3E}">
        <p14:creationId xmlns:p14="http://schemas.microsoft.com/office/powerpoint/2010/main" val="2827613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181"/>
            <a:ext cx="8229600" cy="4525963"/>
          </a:xfrm>
        </p:spPr>
        <p:txBody>
          <a:bodyPr>
            <a:normAutofit/>
          </a:bodyPr>
          <a:lstStyle/>
          <a:p>
            <a:r>
              <a:rPr lang="en-US" sz="2800" dirty="0"/>
              <a:t>The solution goes through the middle of the catheter into the uterus and the embryos are gently massaged from the uterus wall. </a:t>
            </a:r>
          </a:p>
          <a:p>
            <a:r>
              <a:rPr lang="en-US" sz="2800" dirty="0"/>
              <a:t>The solution with the embryos then drains back through the middle of the catheter and down to a collecting filter and jar. 	</a:t>
            </a:r>
          </a:p>
          <a:p>
            <a:endParaRPr lang="en-US" sz="2800" dirty="0"/>
          </a:p>
        </p:txBody>
      </p:sp>
      <p:pic>
        <p:nvPicPr>
          <p:cNvPr id="4" name="Picture 3"/>
          <p:cNvPicPr>
            <a:picLocks noChangeAspect="1"/>
          </p:cNvPicPr>
          <p:nvPr/>
        </p:nvPicPr>
        <p:blipFill>
          <a:blip r:embed="rId2"/>
          <a:stretch>
            <a:fillRect/>
          </a:stretch>
        </p:blipFill>
        <p:spPr>
          <a:xfrm>
            <a:off x="4572000" y="2552700"/>
            <a:ext cx="4267200" cy="4305300"/>
          </a:xfrm>
          <a:prstGeom prst="rect">
            <a:avLst/>
          </a:prstGeom>
        </p:spPr>
      </p:pic>
    </p:spTree>
    <p:extLst>
      <p:ext uri="{BB962C8B-B14F-4D97-AF65-F5344CB8AC3E}">
        <p14:creationId xmlns:p14="http://schemas.microsoft.com/office/powerpoint/2010/main" val="2030741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of collecting the Embryos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dirty="0"/>
              <a:t>solution drains down from the bag through a tube to a Y-shaped join that connects with the Foley catheter in the horn of the uterus. </a:t>
            </a:r>
          </a:p>
          <a:p>
            <a:r>
              <a:rPr lang="en-US" dirty="0"/>
              <a:t>Clamps block off the lower tubing so the solution goes into the Foley catheter. </a:t>
            </a:r>
          </a:p>
          <a:p>
            <a:r>
              <a:rPr lang="en-US" dirty="0"/>
              <a:t>Then the top clamp is closed and the bottom one opened. The embryos in the solution then drain back out of the catheter to the Y-shaped join and flow down to the filter. </a:t>
            </a:r>
          </a:p>
          <a:p>
            <a:r>
              <a:rPr lang="en-US" dirty="0"/>
              <a:t>The embryos collect in the filter and are then rinsed from the filter into a dish. 	</a:t>
            </a:r>
          </a:p>
          <a:p>
            <a:endParaRPr lang="en-US" dirty="0"/>
          </a:p>
        </p:txBody>
      </p:sp>
    </p:spTree>
    <p:extLst>
      <p:ext uri="{BB962C8B-B14F-4D97-AF65-F5344CB8AC3E}">
        <p14:creationId xmlns:p14="http://schemas.microsoft.com/office/powerpoint/2010/main" val="3080124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Transferring the Embryos</a:t>
            </a:r>
            <a:endParaRPr lang="en-US" dirty="0"/>
          </a:p>
        </p:txBody>
      </p:sp>
      <p:sp>
        <p:nvSpPr>
          <p:cNvPr id="3" name="Content Placeholder 2"/>
          <p:cNvSpPr>
            <a:spLocks noGrp="1"/>
          </p:cNvSpPr>
          <p:nvPr>
            <p:ph idx="1"/>
          </p:nvPr>
        </p:nvSpPr>
        <p:spPr/>
        <p:txBody>
          <a:bodyPr>
            <a:normAutofit fontScale="92500" lnSpcReduction="10000"/>
          </a:bodyPr>
          <a:lstStyle/>
          <a:p>
            <a:r>
              <a:rPr lang="en-US" dirty="0"/>
              <a:t>Embryos should be transferred as quickly as possible into the recipient cows. </a:t>
            </a:r>
          </a:p>
          <a:p>
            <a:r>
              <a:rPr lang="en-US" dirty="0"/>
              <a:t>They are placed back into the horn of a uterus of a recipient cow. This cow must have a corpus </a:t>
            </a:r>
            <a:r>
              <a:rPr lang="en-US" dirty="0" err="1"/>
              <a:t>luteum</a:t>
            </a:r>
            <a:r>
              <a:rPr lang="en-US" dirty="0"/>
              <a:t> present. The operator checks to feel for the corpus </a:t>
            </a:r>
            <a:r>
              <a:rPr lang="en-US" dirty="0" err="1"/>
              <a:t>luteum</a:t>
            </a:r>
            <a:r>
              <a:rPr lang="en-US" dirty="0"/>
              <a:t>, which is a small red swelling in the ovary. If there isn’t a corpus </a:t>
            </a:r>
            <a:r>
              <a:rPr lang="en-US" dirty="0" err="1"/>
              <a:t>luteum</a:t>
            </a:r>
            <a:r>
              <a:rPr lang="en-US" dirty="0"/>
              <a:t> detected then that cow can’t be used as a recipient. The corpus </a:t>
            </a:r>
            <a:r>
              <a:rPr lang="en-US" dirty="0" err="1"/>
              <a:t>luteum</a:t>
            </a:r>
            <a:r>
              <a:rPr lang="en-US" dirty="0"/>
              <a:t> and the hormones it produces are needed to maintain pregnancy. </a:t>
            </a:r>
          </a:p>
        </p:txBody>
      </p:sp>
    </p:spTree>
    <p:extLst>
      <p:ext uri="{BB962C8B-B14F-4D97-AF65-F5344CB8AC3E}">
        <p14:creationId xmlns:p14="http://schemas.microsoft.com/office/powerpoint/2010/main" val="842691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70000" lnSpcReduction="20000"/>
          </a:bodyPr>
          <a:lstStyle/>
          <a:p>
            <a:r>
              <a:rPr lang="en-US" dirty="0"/>
              <a:t>The embryos can be transferred using surgery or by using an AI </a:t>
            </a:r>
            <a:r>
              <a:rPr lang="en-US" dirty="0" err="1"/>
              <a:t>pistolet</a:t>
            </a:r>
            <a:r>
              <a:rPr lang="en-US" dirty="0"/>
              <a:t> with the embryos held in an insemination straw. The embryos are released as far up the uterine horn as possible without causing any injury. </a:t>
            </a:r>
          </a:p>
          <a:p>
            <a:r>
              <a:rPr lang="en-US" dirty="0"/>
              <a:t>If the surgical method is used then a local </a:t>
            </a:r>
            <a:r>
              <a:rPr lang="en-US" dirty="0" err="1"/>
              <a:t>anaesthetic</a:t>
            </a:r>
            <a:r>
              <a:rPr lang="en-US" dirty="0"/>
              <a:t> is given to the cow and a small 50mm cut made in the side. The uterus and ovaries are carefully brought near the opening of the cut and the embryos are syringed directly into the uterus. The cut is then stitched up. </a:t>
            </a:r>
          </a:p>
          <a:p>
            <a:r>
              <a:rPr lang="en-US" dirty="0"/>
              <a:t>The surgical method has a slightly higher pregnancy rate but risks infection. The non-surgical method is quicker and cheaper. </a:t>
            </a:r>
          </a:p>
          <a:p>
            <a:r>
              <a:rPr lang="en-US" dirty="0"/>
              <a:t>Unused embryos can be frozen for use later on. </a:t>
            </a:r>
          </a:p>
          <a:p>
            <a:r>
              <a:rPr lang="en-US" dirty="0"/>
              <a:t>Collecting and implanting embryos can be done using surgical methods or non-surgical methods. Non-surgical techniques are used on larger livestock animals like cattle as the operator can feel the reproductive organs through the cow’s rectum. Smaller animals, like sheep and goats, need surgery. This is because the operator can’t work inside small animals without using surgery to carefully pull out the reproductive tract and perform the tasks needed. </a:t>
            </a:r>
          </a:p>
        </p:txBody>
      </p:sp>
    </p:spTree>
    <p:extLst>
      <p:ext uri="{BB962C8B-B14F-4D97-AF65-F5344CB8AC3E}">
        <p14:creationId xmlns:p14="http://schemas.microsoft.com/office/powerpoint/2010/main" val="3894131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pPr marL="0" indent="0">
              <a:buNone/>
            </a:pPr>
            <a:r>
              <a:rPr lang="en-US" dirty="0" smtClean="0"/>
              <a:t>1</a:t>
            </a:r>
            <a:r>
              <a:rPr lang="en-US" dirty="0"/>
              <a:t>. After the embryos are collected using MOET they are checked in a microscope. </a:t>
            </a:r>
          </a:p>
          <a:p>
            <a:r>
              <a:rPr lang="en-US" dirty="0"/>
              <a:t>Explain why this is carried out. 	</a:t>
            </a:r>
            <a:endParaRPr lang="en-US" dirty="0" smtClean="0"/>
          </a:p>
          <a:p>
            <a:endParaRPr lang="en-US" dirty="0"/>
          </a:p>
          <a:p>
            <a:pPr marL="0" indent="0">
              <a:buNone/>
            </a:pPr>
            <a:r>
              <a:rPr lang="en-US" dirty="0"/>
              <a:t>2. Embryo transfer is an expensive technique. However, if it was used on commercial dairy farms explain how performing ET on a high-milk-producing cow could lead to an </a:t>
            </a:r>
            <a:r>
              <a:rPr lang="en-US" b="1" dirty="0"/>
              <a:t>increase in a dairy farmer’s financial returns. </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2056582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using superior Dams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There </a:t>
            </a:r>
            <a:r>
              <a:rPr lang="en-US" dirty="0"/>
              <a:t>are two main methods used to increase the effect of the superior dam. </a:t>
            </a:r>
          </a:p>
          <a:p>
            <a:r>
              <a:rPr lang="en-US" dirty="0" smtClean="0"/>
              <a:t>Embryo </a:t>
            </a:r>
            <a:r>
              <a:rPr lang="en-US" dirty="0"/>
              <a:t>transfer sometimes called </a:t>
            </a:r>
            <a:r>
              <a:rPr lang="en-US" b="1" dirty="0"/>
              <a:t>MOET </a:t>
            </a:r>
            <a:r>
              <a:rPr lang="en-US" dirty="0"/>
              <a:t>(</a:t>
            </a:r>
            <a:r>
              <a:rPr lang="en-US" b="1" dirty="0"/>
              <a:t>M</a:t>
            </a:r>
            <a:r>
              <a:rPr lang="en-US" dirty="0"/>
              <a:t>ultiple </a:t>
            </a:r>
            <a:r>
              <a:rPr lang="en-US" b="1" dirty="0"/>
              <a:t>O</a:t>
            </a:r>
            <a:r>
              <a:rPr lang="en-US" dirty="0"/>
              <a:t>vulation </a:t>
            </a:r>
            <a:r>
              <a:rPr lang="en-US" b="1" dirty="0"/>
              <a:t>E</a:t>
            </a:r>
            <a:r>
              <a:rPr lang="en-US" dirty="0"/>
              <a:t>mbryo </a:t>
            </a:r>
            <a:r>
              <a:rPr lang="en-US" b="1" dirty="0"/>
              <a:t>T</a:t>
            </a:r>
            <a:r>
              <a:rPr lang="en-US" dirty="0"/>
              <a:t>ransfer). This is where superior </a:t>
            </a:r>
            <a:r>
              <a:rPr lang="en-US" dirty="0" smtClean="0"/>
              <a:t>cows/ewes </a:t>
            </a:r>
            <a:r>
              <a:rPr lang="en-US" dirty="0"/>
              <a:t>are usually artificially inseminated and then their embryos collected and implanted into recipient dams (a female that carries another dam’s embryo). </a:t>
            </a:r>
          </a:p>
          <a:p>
            <a:r>
              <a:rPr lang="en-US" dirty="0" smtClean="0"/>
              <a:t>Ova </a:t>
            </a:r>
            <a:r>
              <a:rPr lang="en-US" dirty="0"/>
              <a:t>transfers. The procedure is similar to embryo transfers, except that the ova are collected from the superior dam and </a:t>
            </a:r>
            <a:r>
              <a:rPr lang="en-US" dirty="0" err="1"/>
              <a:t>fertilised</a:t>
            </a:r>
            <a:r>
              <a:rPr lang="en-US" dirty="0"/>
              <a:t> in the laboratory (</a:t>
            </a:r>
            <a:r>
              <a:rPr lang="en-US" b="1" dirty="0"/>
              <a:t>In Vitro </a:t>
            </a:r>
            <a:r>
              <a:rPr lang="en-US" b="1" dirty="0" err="1"/>
              <a:t>Fertilisation</a:t>
            </a:r>
            <a:r>
              <a:rPr lang="en-US" b="1" dirty="0"/>
              <a:t> – IVF</a:t>
            </a:r>
            <a:r>
              <a:rPr lang="en-US" dirty="0"/>
              <a:t>) with semen from a superior sire. The ova are checked and then transferred to recipient dams. This is an expensive procedure that is used only when large numbers of ova are needed. It is used to increase the number of offspring carrying a particularly desirable but rare trait from a sire or dam. </a:t>
            </a:r>
          </a:p>
          <a:p>
            <a:endParaRPr lang="en-US" dirty="0"/>
          </a:p>
        </p:txBody>
      </p:sp>
    </p:spTree>
    <p:extLst>
      <p:ext uri="{BB962C8B-B14F-4D97-AF65-F5344CB8AC3E}">
        <p14:creationId xmlns:p14="http://schemas.microsoft.com/office/powerpoint/2010/main" val="1974877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t="-13209" b="-13209"/>
          <a:stretch>
            <a:fillRect/>
          </a:stretch>
        </p:blipFill>
        <p:spPr>
          <a:xfrm>
            <a:off x="457200" y="190500"/>
            <a:ext cx="8229600" cy="6253163"/>
          </a:xfrm>
        </p:spPr>
      </p:pic>
    </p:spTree>
    <p:extLst>
      <p:ext uri="{BB962C8B-B14F-4D97-AF65-F5344CB8AC3E}">
        <p14:creationId xmlns:p14="http://schemas.microsoft.com/office/powerpoint/2010/main" val="2290774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dirty="0"/>
              <a:t>The main steps for MOET are: </a:t>
            </a:r>
          </a:p>
          <a:p>
            <a:r>
              <a:rPr lang="en-US" dirty="0" smtClean="0"/>
              <a:t>controlling </a:t>
            </a:r>
            <a:r>
              <a:rPr lang="en-US" dirty="0" err="1"/>
              <a:t>oestrus</a:t>
            </a:r>
            <a:r>
              <a:rPr lang="en-US" dirty="0"/>
              <a:t> in donor and recipient animals </a:t>
            </a:r>
          </a:p>
          <a:p>
            <a:r>
              <a:rPr lang="en-US" dirty="0" smtClean="0"/>
              <a:t>increasing </a:t>
            </a:r>
            <a:r>
              <a:rPr lang="en-US" dirty="0"/>
              <a:t>ovulation (super-ovulating) </a:t>
            </a:r>
          </a:p>
          <a:p>
            <a:r>
              <a:rPr lang="en-US" dirty="0" smtClean="0"/>
              <a:t>inseminating </a:t>
            </a:r>
            <a:r>
              <a:rPr lang="en-US" dirty="0"/>
              <a:t>the donors </a:t>
            </a:r>
          </a:p>
          <a:p>
            <a:r>
              <a:rPr lang="en-US" dirty="0" smtClean="0"/>
              <a:t>collecting </a:t>
            </a:r>
            <a:r>
              <a:rPr lang="en-US" dirty="0"/>
              <a:t>the embryos from the donor animals </a:t>
            </a:r>
          </a:p>
          <a:p>
            <a:r>
              <a:rPr lang="en-US" dirty="0" smtClean="0"/>
              <a:t>implanting </a:t>
            </a:r>
            <a:r>
              <a:rPr lang="en-US" dirty="0"/>
              <a:t>the embryos in recipient animals. </a:t>
            </a:r>
          </a:p>
          <a:p>
            <a:endParaRPr lang="en-US" dirty="0"/>
          </a:p>
        </p:txBody>
      </p:sp>
    </p:spTree>
    <p:extLst>
      <p:ext uri="{BB962C8B-B14F-4D97-AF65-F5344CB8AC3E}">
        <p14:creationId xmlns:p14="http://schemas.microsoft.com/office/powerpoint/2010/main" val="3863813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Cattle are large animals so many of the tasks can be done with non-surgical methods. For instance, the operator can locate and feel the reproductive tract by putting an arm up the cow’s rectum (just the same as in manual pregnancy testing or artificial insemination). In smaller animals, like sheep, this would require surgery. </a:t>
            </a:r>
          </a:p>
        </p:txBody>
      </p:sp>
    </p:spTree>
    <p:extLst>
      <p:ext uri="{BB962C8B-B14F-4D97-AF65-F5344CB8AC3E}">
        <p14:creationId xmlns:p14="http://schemas.microsoft.com/office/powerpoint/2010/main" val="3992721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in MOET</a:t>
            </a:r>
            <a:endParaRPr lang="en-US" dirty="0"/>
          </a:p>
        </p:txBody>
      </p:sp>
      <p:sp>
        <p:nvSpPr>
          <p:cNvPr id="3" name="Content Placeholder 2"/>
          <p:cNvSpPr>
            <a:spLocks noGrp="1"/>
          </p:cNvSpPr>
          <p:nvPr>
            <p:ph idx="1"/>
          </p:nvPr>
        </p:nvSpPr>
        <p:spPr>
          <a:xfrm>
            <a:off x="457200" y="1600200"/>
            <a:ext cx="8229600" cy="5122266"/>
          </a:xfrm>
        </p:spPr>
        <p:txBody>
          <a:bodyPr>
            <a:normAutofit fontScale="77500" lnSpcReduction="20000"/>
          </a:bodyPr>
          <a:lstStyle/>
          <a:p>
            <a:pPr marL="0" indent="0">
              <a:buNone/>
            </a:pPr>
            <a:r>
              <a:rPr lang="en-US" dirty="0"/>
              <a:t>1. Controlling and </a:t>
            </a:r>
            <a:r>
              <a:rPr lang="en-US" dirty="0" err="1"/>
              <a:t>synchronising</a:t>
            </a:r>
            <a:r>
              <a:rPr lang="en-US" dirty="0"/>
              <a:t> </a:t>
            </a:r>
            <a:r>
              <a:rPr lang="en-US" dirty="0" err="1"/>
              <a:t>oestrus</a:t>
            </a:r>
            <a:r>
              <a:rPr lang="en-US" dirty="0"/>
              <a:t> in donor and recipient cows. </a:t>
            </a:r>
          </a:p>
          <a:p>
            <a:r>
              <a:rPr lang="en-US" dirty="0"/>
              <a:t>Cows can be given progesterone hormone treatment like CIDRs or an implant into the ear that will prevent </a:t>
            </a:r>
            <a:r>
              <a:rPr lang="en-US" dirty="0" err="1"/>
              <a:t>oestrus</a:t>
            </a:r>
            <a:r>
              <a:rPr lang="en-US" dirty="0"/>
              <a:t>. </a:t>
            </a:r>
          </a:p>
          <a:p>
            <a:pPr marL="0" indent="0">
              <a:buNone/>
            </a:pPr>
            <a:r>
              <a:rPr lang="en-US" dirty="0"/>
              <a:t>2. Super-ovulating the donor cows. </a:t>
            </a:r>
          </a:p>
          <a:p>
            <a:r>
              <a:rPr lang="en-US" dirty="0"/>
              <a:t>The donor cows are injected night and morning for four days with a follicle stimulating hormone (FSH) that super-ovulates them, increasing the ovulation rate. Super-ovulating makes them produce a lot more eggs (ova) than normal. </a:t>
            </a:r>
          </a:p>
          <a:p>
            <a:pPr marL="0" indent="0">
              <a:buNone/>
            </a:pPr>
            <a:r>
              <a:rPr lang="en-US" dirty="0"/>
              <a:t>3. </a:t>
            </a:r>
            <a:r>
              <a:rPr lang="en-US" dirty="0" err="1"/>
              <a:t>Synchronising</a:t>
            </a:r>
            <a:r>
              <a:rPr lang="en-US" dirty="0"/>
              <a:t> heat. </a:t>
            </a:r>
          </a:p>
          <a:p>
            <a:r>
              <a:rPr lang="en-US" dirty="0"/>
              <a:t>The CIDRs or implants are removed and /or prostaglandin injections are given to make the animals (donors and recipients) come into heat. Cows usually come into </a:t>
            </a:r>
            <a:r>
              <a:rPr lang="en-US" dirty="0" err="1"/>
              <a:t>oestrus</a:t>
            </a:r>
            <a:r>
              <a:rPr lang="en-US" dirty="0"/>
              <a:t> 36 to 60 hours after the first prostaglandin injection. </a:t>
            </a:r>
          </a:p>
        </p:txBody>
      </p:sp>
    </p:spTree>
    <p:extLst>
      <p:ext uri="{BB962C8B-B14F-4D97-AF65-F5344CB8AC3E}">
        <p14:creationId xmlns:p14="http://schemas.microsoft.com/office/powerpoint/2010/main" val="349222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850" y="51245"/>
            <a:ext cx="8229600" cy="4525963"/>
          </a:xfrm>
        </p:spPr>
        <p:txBody>
          <a:bodyPr>
            <a:normAutofit fontScale="92500" lnSpcReduction="20000"/>
          </a:bodyPr>
          <a:lstStyle/>
          <a:p>
            <a:pPr marL="0" indent="0">
              <a:buNone/>
            </a:pPr>
            <a:r>
              <a:rPr lang="en-US" dirty="0"/>
              <a:t>4. Inseminating the donor cows. </a:t>
            </a:r>
          </a:p>
          <a:p>
            <a:r>
              <a:rPr lang="en-US" dirty="0"/>
              <a:t>Donor cows are artificially inseminated in the same way as most dairy cows are inseminated. </a:t>
            </a:r>
          </a:p>
          <a:p>
            <a:r>
              <a:rPr lang="en-US" dirty="0"/>
              <a:t>The AI technician uses a </a:t>
            </a:r>
            <a:r>
              <a:rPr lang="en-US" dirty="0" err="1"/>
              <a:t>pistolet</a:t>
            </a:r>
            <a:r>
              <a:rPr lang="en-US" dirty="0"/>
              <a:t> (in the right hand in this photo) guided into place by the other hand to place the semen. </a:t>
            </a:r>
          </a:p>
          <a:p>
            <a:r>
              <a:rPr lang="en-US" dirty="0"/>
              <a:t>The semen is placed past the cervix into the uterus. </a:t>
            </a:r>
          </a:p>
          <a:p>
            <a:r>
              <a:rPr lang="en-US" dirty="0"/>
              <a:t>Cows are often inseminated again 12 hours later 	</a:t>
            </a:r>
          </a:p>
          <a:p>
            <a:endParaRPr lang="en-US" dirty="0"/>
          </a:p>
        </p:txBody>
      </p:sp>
      <p:pic>
        <p:nvPicPr>
          <p:cNvPr id="4" name="Picture 3"/>
          <p:cNvPicPr>
            <a:picLocks noChangeAspect="1"/>
          </p:cNvPicPr>
          <p:nvPr/>
        </p:nvPicPr>
        <p:blipFill>
          <a:blip r:embed="rId2"/>
          <a:stretch>
            <a:fillRect/>
          </a:stretch>
        </p:blipFill>
        <p:spPr>
          <a:xfrm>
            <a:off x="6586437" y="3825919"/>
            <a:ext cx="2192740" cy="2923653"/>
          </a:xfrm>
          <a:prstGeom prst="rect">
            <a:avLst/>
          </a:prstGeom>
        </p:spPr>
      </p:pic>
    </p:spTree>
    <p:extLst>
      <p:ext uri="{BB962C8B-B14F-4D97-AF65-F5344CB8AC3E}">
        <p14:creationId xmlns:p14="http://schemas.microsoft.com/office/powerpoint/2010/main" val="2910390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292" y="392015"/>
            <a:ext cx="8229600" cy="5540484"/>
          </a:xfrm>
        </p:spPr>
        <p:txBody>
          <a:bodyPr>
            <a:normAutofit fontScale="92500"/>
          </a:bodyPr>
          <a:lstStyle/>
          <a:p>
            <a:pPr marL="0" indent="0">
              <a:buNone/>
            </a:pPr>
            <a:r>
              <a:rPr lang="en-US" dirty="0"/>
              <a:t>5. Collecting the embryos </a:t>
            </a:r>
          </a:p>
          <a:p>
            <a:r>
              <a:rPr lang="en-US" dirty="0"/>
              <a:t>A few days later once the embryos are </a:t>
            </a:r>
            <a:r>
              <a:rPr lang="en-US" dirty="0" err="1"/>
              <a:t>fertilised</a:t>
            </a:r>
            <a:r>
              <a:rPr lang="en-US" dirty="0"/>
              <a:t> and travel down the fallopian tubes they can be collected in the horns of the uterus. A solution is used to flush them out from the uterus through a Foley catheter. The inside tube of the Foley catheter carries the flushing solution that washes the embryos out of the uterus for collection. </a:t>
            </a:r>
          </a:p>
          <a:p>
            <a:r>
              <a:rPr lang="en-US" dirty="0"/>
              <a:t>The cuff blocks off the uterus so the solution has to flow out through the catheter and into a Petri dish 	</a:t>
            </a:r>
          </a:p>
          <a:p>
            <a:endParaRPr lang="en-US" dirty="0"/>
          </a:p>
        </p:txBody>
      </p:sp>
    </p:spTree>
    <p:extLst>
      <p:ext uri="{BB962C8B-B14F-4D97-AF65-F5344CB8AC3E}">
        <p14:creationId xmlns:p14="http://schemas.microsoft.com/office/powerpoint/2010/main" val="4176837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a:t>The operator uses one arm in the cow’s rectum to guide the catheter in place, feel the reproductive organs, and massage the embryos from the uterus wall. The Foley catheter seals off the horn of the uterus </a:t>
            </a:r>
          </a:p>
        </p:txBody>
      </p:sp>
      <p:pic>
        <p:nvPicPr>
          <p:cNvPr id="5" name="Content Placeholder 4"/>
          <p:cNvPicPr>
            <a:picLocks noGrp="1" noChangeAspect="1"/>
          </p:cNvPicPr>
          <p:nvPr>
            <p:ph idx="1"/>
          </p:nvPr>
        </p:nvPicPr>
        <p:blipFill>
          <a:blip r:embed="rId2"/>
          <a:srcRect t="12912" b="12912"/>
          <a:stretch>
            <a:fillRect/>
          </a:stretch>
        </p:blipFill>
        <p:spPr/>
      </p:pic>
    </p:spTree>
    <p:extLst>
      <p:ext uri="{BB962C8B-B14F-4D97-AF65-F5344CB8AC3E}">
        <p14:creationId xmlns:p14="http://schemas.microsoft.com/office/powerpoint/2010/main" val="31661470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TotalTime>
  <Words>1065</Words>
  <Application>Microsoft Macintosh PowerPoint</Application>
  <PresentationFormat>On-screen Show (4:3)</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M.O.E.T.</vt:lpstr>
      <vt:lpstr>Technology using superior Dams</vt:lpstr>
      <vt:lpstr>PowerPoint Presentation</vt:lpstr>
      <vt:lpstr>PowerPoint Presentation</vt:lpstr>
      <vt:lpstr>PowerPoint Presentation</vt:lpstr>
      <vt:lpstr>Stages in MOET</vt:lpstr>
      <vt:lpstr>PowerPoint Presentation</vt:lpstr>
      <vt:lpstr>PowerPoint Presentation</vt:lpstr>
      <vt:lpstr>The operator uses one arm in the cow’s rectum to guide the catheter in place, feel the reproductive organs, and massage the embryos from the uterus wall. The Foley catheter seals off the horn of the uterus </vt:lpstr>
      <vt:lpstr>PowerPoint Presentation</vt:lpstr>
      <vt:lpstr>Details of collecting the Embryos</vt:lpstr>
      <vt:lpstr>Transferring the Embryos</vt:lpstr>
      <vt:lpstr>PowerPoint Presentation</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M.O.E.T.</dc:title>
  <dc:creator>Teacher</dc:creator>
  <cp:lastModifiedBy>Teacher</cp:lastModifiedBy>
  <cp:revision>4</cp:revision>
  <dcterms:created xsi:type="dcterms:W3CDTF">2014-07-19T05:09:41Z</dcterms:created>
  <dcterms:modified xsi:type="dcterms:W3CDTF">2014-07-19T05:43:39Z</dcterms:modified>
</cp:coreProperties>
</file>