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91620-0AED-DB46-8969-1F69507D3408}"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199283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91620-0AED-DB46-8969-1F69507D3408}"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13314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91620-0AED-DB46-8969-1F69507D3408}"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180180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91620-0AED-DB46-8969-1F69507D3408}"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28835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91620-0AED-DB46-8969-1F69507D3408}"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28215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91620-0AED-DB46-8969-1F69507D3408}"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93305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91620-0AED-DB46-8969-1F69507D3408}" type="datetimeFigureOut">
              <a:rPr lang="en-US" smtClean="0"/>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59203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91620-0AED-DB46-8969-1F69507D3408}" type="datetimeFigureOut">
              <a:rPr lang="en-US" smtClean="0"/>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40161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91620-0AED-DB46-8969-1F69507D3408}" type="datetimeFigureOut">
              <a:rPr lang="en-US" smtClean="0"/>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38690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91620-0AED-DB46-8969-1F69507D3408}"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241989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91620-0AED-DB46-8969-1F69507D3408}"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A4AF-C8F3-584E-9264-A68FAD2F0E17}" type="slidenum">
              <a:rPr lang="en-US" smtClean="0"/>
              <a:t>‹#›</a:t>
            </a:fld>
            <a:endParaRPr lang="en-US"/>
          </a:p>
        </p:txBody>
      </p:sp>
    </p:spTree>
    <p:extLst>
      <p:ext uri="{BB962C8B-B14F-4D97-AF65-F5344CB8AC3E}">
        <p14:creationId xmlns:p14="http://schemas.microsoft.com/office/powerpoint/2010/main" val="2836011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1620-0AED-DB46-8969-1F69507D3408}" type="datetimeFigureOut">
              <a:rPr lang="en-US" smtClean="0"/>
              <a:t>1/09/14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3A4AF-C8F3-584E-9264-A68FAD2F0E17}" type="slidenum">
              <a:rPr lang="en-US" smtClean="0"/>
              <a:t>‹#›</a:t>
            </a:fld>
            <a:endParaRPr lang="en-US"/>
          </a:p>
        </p:txBody>
      </p:sp>
    </p:spTree>
    <p:extLst>
      <p:ext uri="{BB962C8B-B14F-4D97-AF65-F5344CB8AC3E}">
        <p14:creationId xmlns:p14="http://schemas.microsoft.com/office/powerpoint/2010/main" val="3993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roadwayboogiewoogiebypietmondrian.jp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90286" y="-424925"/>
            <a:ext cx="9597572" cy="7611311"/>
          </a:xfrm>
          <a:prstGeom prst="rect">
            <a:avLst/>
          </a:prstGeom>
        </p:spPr>
      </p:pic>
      <p:sp>
        <p:nvSpPr>
          <p:cNvPr id="2" name="Title 1"/>
          <p:cNvSpPr>
            <a:spLocks noGrp="1"/>
          </p:cNvSpPr>
          <p:nvPr>
            <p:ph type="ctrTitle"/>
          </p:nvPr>
        </p:nvSpPr>
        <p:spPr/>
        <p:txBody>
          <a:bodyPr/>
          <a:lstStyle/>
          <a:p>
            <a:r>
              <a:rPr lang="en-US" dirty="0" smtClean="0"/>
              <a:t>Piet Mondrian</a:t>
            </a:r>
            <a:endParaRPr lang="en-US" dirty="0"/>
          </a:p>
        </p:txBody>
      </p:sp>
      <p:sp>
        <p:nvSpPr>
          <p:cNvPr id="3" name="Subtitle 2"/>
          <p:cNvSpPr>
            <a:spLocks noGrp="1"/>
          </p:cNvSpPr>
          <p:nvPr>
            <p:ph type="subTitle" idx="1"/>
          </p:nvPr>
        </p:nvSpPr>
        <p:spPr>
          <a:xfrm>
            <a:off x="1371600" y="3175454"/>
            <a:ext cx="6400800" cy="1752600"/>
          </a:xfrm>
        </p:spPr>
        <p:txBody>
          <a:bodyPr/>
          <a:lstStyle/>
          <a:p>
            <a:r>
              <a:rPr lang="en-US" dirty="0" smtClean="0"/>
              <a:t>His path towards abstraction</a:t>
            </a:r>
            <a:endParaRPr lang="en-US" dirty="0"/>
          </a:p>
        </p:txBody>
      </p:sp>
    </p:spTree>
    <p:extLst>
      <p:ext uri="{BB962C8B-B14F-4D97-AF65-F5344CB8AC3E}">
        <p14:creationId xmlns:p14="http://schemas.microsoft.com/office/powerpoint/2010/main" val="9335106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6652"/>
            <a:ext cx="8229600" cy="5519512"/>
          </a:xfrm>
        </p:spPr>
        <p:txBody>
          <a:bodyPr/>
          <a:lstStyle/>
          <a:p>
            <a:r>
              <a:rPr lang="en-US" dirty="0" smtClean="0"/>
              <a:t>At the same time he began to shift away from neutral and intermediate colors to primary hues, especially avoiding green.</a:t>
            </a:r>
            <a:endParaRPr lang="en-US" dirty="0"/>
          </a:p>
        </p:txBody>
      </p:sp>
      <p:pic>
        <p:nvPicPr>
          <p:cNvPr id="4" name="Picture 3"/>
          <p:cNvPicPr>
            <a:picLocks noChangeAspect="1"/>
          </p:cNvPicPr>
          <p:nvPr/>
        </p:nvPicPr>
        <p:blipFill>
          <a:blip r:embed="rId2"/>
          <a:stretch>
            <a:fillRect/>
          </a:stretch>
        </p:blipFill>
        <p:spPr>
          <a:xfrm>
            <a:off x="1950482" y="2635887"/>
            <a:ext cx="4826000" cy="3924300"/>
          </a:xfrm>
          <a:prstGeom prst="rect">
            <a:avLst/>
          </a:prstGeom>
        </p:spPr>
      </p:pic>
    </p:spTree>
    <p:extLst>
      <p:ext uri="{BB962C8B-B14F-4D97-AF65-F5344CB8AC3E}">
        <p14:creationId xmlns:p14="http://schemas.microsoft.com/office/powerpoint/2010/main" val="260577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030"/>
            <a:ext cx="8229600" cy="5690133"/>
          </a:xfrm>
        </p:spPr>
        <p:txBody>
          <a:bodyPr>
            <a:normAutofit/>
          </a:bodyPr>
          <a:lstStyle/>
          <a:p>
            <a:r>
              <a:rPr lang="en-US" sz="2400" dirty="0" smtClean="0"/>
              <a:t>Mondrian’s most famous works are his paintings made up of pure red, yellow, and blue, as well as black and white, but for a while he used shades of gray as well, and even his lines were dark gray instead of pure black</a:t>
            </a:r>
          </a:p>
          <a:p>
            <a:endParaRPr lang="en-US" sz="2400" dirty="0"/>
          </a:p>
        </p:txBody>
      </p:sp>
      <p:pic>
        <p:nvPicPr>
          <p:cNvPr id="4" name="Picture 3"/>
          <p:cNvPicPr>
            <a:picLocks noChangeAspect="1"/>
          </p:cNvPicPr>
          <p:nvPr/>
        </p:nvPicPr>
        <p:blipFill>
          <a:blip r:embed="rId2"/>
          <a:stretch>
            <a:fillRect/>
          </a:stretch>
        </p:blipFill>
        <p:spPr>
          <a:xfrm>
            <a:off x="623548" y="1989476"/>
            <a:ext cx="4826000" cy="4699000"/>
          </a:xfrm>
          <a:prstGeom prst="rect">
            <a:avLst/>
          </a:prstGeom>
        </p:spPr>
      </p:pic>
    </p:spTree>
    <p:extLst>
      <p:ext uri="{BB962C8B-B14F-4D97-AF65-F5344CB8AC3E}">
        <p14:creationId xmlns:p14="http://schemas.microsoft.com/office/powerpoint/2010/main" val="127184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4988"/>
            <a:ext cx="8229600" cy="5671175"/>
          </a:xfrm>
        </p:spPr>
        <p:txBody>
          <a:bodyPr>
            <a:normAutofit/>
          </a:bodyPr>
          <a:lstStyle/>
          <a:p>
            <a:r>
              <a:rPr lang="en-US" sz="2000" dirty="0" smtClean="0"/>
              <a:t>Over time, though, his artwork became cleaner and more simple.</a:t>
            </a:r>
          </a:p>
          <a:p>
            <a:endParaRPr lang="en-US" sz="2000" dirty="0" smtClean="0"/>
          </a:p>
          <a:p>
            <a:r>
              <a:rPr lang="en-US" sz="2000" dirty="0" smtClean="0"/>
              <a:t>Strong fields of color dominated his paintings, separated by thick black lines and sections of pure white.</a:t>
            </a:r>
          </a:p>
          <a:p>
            <a:endParaRPr lang="en-US" sz="2000" dirty="0"/>
          </a:p>
        </p:txBody>
      </p:sp>
      <p:pic>
        <p:nvPicPr>
          <p:cNvPr id="4" name="Picture 3"/>
          <p:cNvPicPr>
            <a:picLocks noChangeAspect="1"/>
          </p:cNvPicPr>
          <p:nvPr/>
        </p:nvPicPr>
        <p:blipFill>
          <a:blip r:embed="rId2"/>
          <a:stretch>
            <a:fillRect/>
          </a:stretch>
        </p:blipFill>
        <p:spPr>
          <a:xfrm>
            <a:off x="775197" y="1879600"/>
            <a:ext cx="4826000" cy="4978400"/>
          </a:xfrm>
          <a:prstGeom prst="rect">
            <a:avLst/>
          </a:prstGeom>
        </p:spPr>
      </p:pic>
    </p:spTree>
    <p:extLst>
      <p:ext uri="{BB962C8B-B14F-4D97-AF65-F5344CB8AC3E}">
        <p14:creationId xmlns:p14="http://schemas.microsoft.com/office/powerpoint/2010/main" val="87221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11"/>
            <a:ext cx="8229600" cy="1783366"/>
          </a:xfrm>
        </p:spPr>
        <p:txBody>
          <a:bodyPr>
            <a:normAutofit fontScale="90000"/>
          </a:bodyPr>
          <a:lstStyle/>
          <a:p>
            <a:r>
              <a:rPr lang="en-US" sz="3600" dirty="0" smtClean="0"/>
              <a:t>Then white itself became the focus, along with a judicious use of accent colors (still primaries, however) and the same black lines to break up the space</a:t>
            </a:r>
            <a:r>
              <a:rPr lang="en-US" dirty="0" smtClean="0"/>
              <a:t>.</a:t>
            </a:r>
            <a:endParaRPr lang="en-US" dirty="0"/>
          </a:p>
        </p:txBody>
      </p:sp>
      <p:pic>
        <p:nvPicPr>
          <p:cNvPr id="4" name="Content Placeholder 3"/>
          <p:cNvPicPr>
            <a:picLocks noGrp="1" noChangeAspect="1"/>
          </p:cNvPicPr>
          <p:nvPr>
            <p:ph idx="1"/>
          </p:nvPr>
        </p:nvPicPr>
        <p:blipFill>
          <a:blip r:embed="rId2"/>
          <a:srcRect l="-39958" r="-39958"/>
          <a:stretch>
            <a:fillRect/>
          </a:stretch>
        </p:blipFill>
        <p:spPr>
          <a:xfrm>
            <a:off x="-1286771" y="2332037"/>
            <a:ext cx="8229600" cy="4525963"/>
          </a:xfrm>
        </p:spPr>
      </p:pic>
    </p:spTree>
    <p:extLst>
      <p:ext uri="{BB962C8B-B14F-4D97-AF65-F5344CB8AC3E}">
        <p14:creationId xmlns:p14="http://schemas.microsoft.com/office/powerpoint/2010/main" val="104144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706"/>
            <a:ext cx="8229600" cy="5993458"/>
          </a:xfrm>
        </p:spPr>
        <p:txBody>
          <a:bodyPr>
            <a:normAutofit/>
          </a:bodyPr>
          <a:lstStyle/>
          <a:p>
            <a:r>
              <a:rPr lang="en-US" sz="2400" dirty="0" smtClean="0"/>
              <a:t>Mondrian then began experimenting with double and triple lines, </a:t>
            </a:r>
            <a:r>
              <a:rPr lang="en-US" sz="2400" dirty="0" err="1" smtClean="0"/>
              <a:t>criss-crossing</a:t>
            </a:r>
            <a:r>
              <a:rPr lang="en-US" sz="2400" dirty="0" smtClean="0"/>
              <a:t> his canvases with more black than ever before.</a:t>
            </a:r>
          </a:p>
          <a:p>
            <a:endParaRPr lang="en-US" sz="2400" dirty="0" smtClean="0"/>
          </a:p>
          <a:p>
            <a:r>
              <a:rPr lang="en-US" sz="2400" dirty="0" smtClean="0"/>
              <a:t>That experimentation eventually led to a major adjustment on his part—do you see anything different in the next painting?</a:t>
            </a:r>
            <a:endParaRPr lang="en-US" sz="2400" dirty="0"/>
          </a:p>
        </p:txBody>
      </p:sp>
      <p:pic>
        <p:nvPicPr>
          <p:cNvPr id="4" name="Picture 3"/>
          <p:cNvPicPr>
            <a:picLocks noChangeAspect="1"/>
          </p:cNvPicPr>
          <p:nvPr/>
        </p:nvPicPr>
        <p:blipFill>
          <a:blip r:embed="rId2"/>
          <a:stretch>
            <a:fillRect/>
          </a:stretch>
        </p:blipFill>
        <p:spPr>
          <a:xfrm>
            <a:off x="5137132" y="2723211"/>
            <a:ext cx="3686620" cy="3890355"/>
          </a:xfrm>
          <a:prstGeom prst="rect">
            <a:avLst/>
          </a:prstGeom>
        </p:spPr>
      </p:pic>
      <p:sp>
        <p:nvSpPr>
          <p:cNvPr id="5" name="Rectangle 4"/>
          <p:cNvSpPr/>
          <p:nvPr/>
        </p:nvSpPr>
        <p:spPr>
          <a:xfrm>
            <a:off x="276642" y="5122735"/>
            <a:ext cx="4572000" cy="1200329"/>
          </a:xfrm>
          <a:prstGeom prst="rect">
            <a:avLst/>
          </a:prstGeom>
        </p:spPr>
        <p:txBody>
          <a:bodyPr>
            <a:spAutoFit/>
          </a:bodyPr>
          <a:lstStyle/>
          <a:p>
            <a:r>
              <a:rPr lang="en-US" dirty="0" smtClean="0"/>
              <a:t>It’s fairly subtle in that piece, actually. Mondrian painted smaller squares of color in between a few of his double lines, without any black bounding their edges.</a:t>
            </a:r>
            <a:endParaRPr lang="en-US" dirty="0"/>
          </a:p>
        </p:txBody>
      </p:sp>
    </p:spTree>
    <p:extLst>
      <p:ext uri="{BB962C8B-B14F-4D97-AF65-F5344CB8AC3E}">
        <p14:creationId xmlns:p14="http://schemas.microsoft.com/office/powerpoint/2010/main" val="54334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152"/>
            <a:ext cx="8229600" cy="4525963"/>
          </a:xfrm>
        </p:spPr>
        <p:txBody>
          <a:bodyPr>
            <a:normAutofit/>
          </a:bodyPr>
          <a:lstStyle/>
          <a:p>
            <a:r>
              <a:rPr lang="en-US" sz="2000" dirty="0" smtClean="0"/>
              <a:t>It actually culminated in Mondrian’s last and greatest works, which he made near the end of his life after moving to New York.</a:t>
            </a:r>
          </a:p>
          <a:p>
            <a:endParaRPr lang="en-US" sz="2000" dirty="0" smtClean="0"/>
          </a:p>
          <a:p>
            <a:r>
              <a:rPr lang="en-US" sz="2000" dirty="0" smtClean="0"/>
              <a:t>This final piece, entitled Broadway Boogie </a:t>
            </a:r>
            <a:r>
              <a:rPr lang="en-US" sz="2000" dirty="0" err="1" smtClean="0"/>
              <a:t>Woogie</a:t>
            </a:r>
            <a:r>
              <a:rPr lang="en-US" sz="2000" dirty="0" smtClean="0"/>
              <a:t>, reflected not only the bustling sights and sounds of New York City, but also one last leap forward in his evolution as an artist.</a:t>
            </a:r>
            <a:endParaRPr lang="en-US" sz="2000" dirty="0"/>
          </a:p>
        </p:txBody>
      </p:sp>
      <p:pic>
        <p:nvPicPr>
          <p:cNvPr id="4" name="Picture 3"/>
          <p:cNvPicPr>
            <a:picLocks noChangeAspect="1"/>
          </p:cNvPicPr>
          <p:nvPr/>
        </p:nvPicPr>
        <p:blipFill>
          <a:blip r:embed="rId2"/>
          <a:stretch>
            <a:fillRect/>
          </a:stretch>
        </p:blipFill>
        <p:spPr>
          <a:xfrm>
            <a:off x="4381733" y="2303287"/>
            <a:ext cx="4305067" cy="4373042"/>
          </a:xfrm>
          <a:prstGeom prst="rect">
            <a:avLst/>
          </a:prstGeom>
        </p:spPr>
      </p:pic>
    </p:spTree>
    <p:extLst>
      <p:ext uri="{BB962C8B-B14F-4D97-AF65-F5344CB8AC3E}">
        <p14:creationId xmlns:p14="http://schemas.microsoft.com/office/powerpoint/2010/main" val="351617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5610"/>
            <a:ext cx="8229600" cy="5500554"/>
          </a:xfrm>
        </p:spPr>
        <p:txBody>
          <a:bodyPr>
            <a:normAutofit lnSpcReduction="10000"/>
          </a:bodyPr>
          <a:lstStyle/>
          <a:p>
            <a:r>
              <a:rPr lang="en-US" dirty="0" smtClean="0"/>
              <a:t>Mondrian completely emptied his canvas of any black lines, using instead squares of pure color to separate and delineate the larger blocks of white in the painting.</a:t>
            </a:r>
          </a:p>
          <a:p>
            <a:endParaRPr lang="en-US" dirty="0" smtClean="0"/>
          </a:p>
          <a:p>
            <a:r>
              <a:rPr lang="en-US" dirty="0" smtClean="0"/>
              <a:t>It would have been interesting to see Mondrian’s style continue to evolve, especially since he’d just made such a big stylistic change—but unfortunately he died shortly after completing Broadway Boogie </a:t>
            </a:r>
            <a:r>
              <a:rPr lang="en-US" dirty="0" err="1" smtClean="0"/>
              <a:t>Woogie</a:t>
            </a:r>
            <a:r>
              <a:rPr lang="en-US" dirty="0" smtClean="0"/>
              <a:t>, in 1944.</a:t>
            </a:r>
            <a:endParaRPr lang="en-US" dirty="0"/>
          </a:p>
        </p:txBody>
      </p:sp>
    </p:spTree>
    <p:extLst>
      <p:ext uri="{BB962C8B-B14F-4D97-AF65-F5344CB8AC3E}">
        <p14:creationId xmlns:p14="http://schemas.microsoft.com/office/powerpoint/2010/main" val="179724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2351" r="-42351"/>
          <a:stretch>
            <a:fillRect/>
          </a:stretch>
        </p:blipFill>
        <p:spPr>
          <a:prstGeom prst="rect">
            <a:avLst/>
          </a:prstGeom>
        </p:spPr>
      </p:pic>
    </p:spTree>
    <p:extLst>
      <p:ext uri="{BB962C8B-B14F-4D97-AF65-F5344CB8AC3E}">
        <p14:creationId xmlns:p14="http://schemas.microsoft.com/office/powerpoint/2010/main" val="110406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9999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6144"/>
            <a:ext cx="8229600" cy="5600020"/>
          </a:xfrm>
        </p:spPr>
        <p:txBody>
          <a:bodyPr>
            <a:normAutofit fontScale="92500" lnSpcReduction="20000"/>
          </a:bodyPr>
          <a:lstStyle/>
          <a:p>
            <a:r>
              <a:rPr lang="en-US" dirty="0" smtClean="0"/>
              <a:t>Piet Mondrian was a famous abstract painter, born in the Netherlands in 1872. His most recognized works are abstract paintings of colored squares, rectangles, and thick black lines.</a:t>
            </a:r>
          </a:p>
          <a:p>
            <a:r>
              <a:rPr lang="en-US" dirty="0" smtClean="0"/>
              <a:t>Of course Mondrian didn’t start out painting squares and rectangles—growing up during the tail end of Impressionism, Piet Mondrian’s first paintings were consistent with that time period, as well as the Post-impressionism of Van Gogh.</a:t>
            </a:r>
          </a:p>
          <a:p>
            <a:endParaRPr lang="en-US" dirty="0" smtClean="0"/>
          </a:p>
          <a:p>
            <a:r>
              <a:rPr lang="en-US" dirty="0" smtClean="0"/>
              <a:t>Later on he also took cues from Braque and Picasso, although he soon formed a very distinct style all his own.</a:t>
            </a:r>
            <a:endParaRPr lang="en-US" dirty="0"/>
          </a:p>
        </p:txBody>
      </p:sp>
    </p:spTree>
    <p:extLst>
      <p:ext uri="{BB962C8B-B14F-4D97-AF65-F5344CB8AC3E}">
        <p14:creationId xmlns:p14="http://schemas.microsoft.com/office/powerpoint/2010/main" val="96555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247219"/>
          </a:xfrm>
        </p:spPr>
        <p:txBody>
          <a:bodyPr>
            <a:normAutofit fontScale="90000"/>
          </a:bodyPr>
          <a:lstStyle/>
          <a:p>
            <a:r>
              <a:rPr lang="en-US" dirty="0" smtClean="0"/>
              <a:t>In his early paintings, there are several instances of a definite Post-impressionist, emotive use of color.</a:t>
            </a:r>
            <a:endParaRPr lang="en-US" dirty="0"/>
          </a:p>
        </p:txBody>
      </p:sp>
      <p:pic>
        <p:nvPicPr>
          <p:cNvPr id="4" name="Content Placeholder 3"/>
          <p:cNvPicPr>
            <a:picLocks noGrp="1" noChangeAspect="1"/>
          </p:cNvPicPr>
          <p:nvPr>
            <p:ph idx="1"/>
          </p:nvPr>
        </p:nvPicPr>
        <p:blipFill>
          <a:blip r:embed="rId2"/>
          <a:srcRect l="-70583" r="-70583"/>
          <a:stretch>
            <a:fillRect/>
          </a:stretch>
        </p:blipFill>
        <p:spPr>
          <a:xfrm>
            <a:off x="-2050266" y="2332037"/>
            <a:ext cx="8229600" cy="4525963"/>
          </a:xfrm>
        </p:spPr>
      </p:pic>
      <p:sp>
        <p:nvSpPr>
          <p:cNvPr id="5" name="TextBox 4"/>
          <p:cNvSpPr txBox="1"/>
          <p:nvPr/>
        </p:nvSpPr>
        <p:spPr>
          <a:xfrm>
            <a:off x="4606358" y="3317623"/>
            <a:ext cx="4080442" cy="369332"/>
          </a:xfrm>
          <a:prstGeom prst="rect">
            <a:avLst/>
          </a:prstGeom>
          <a:noFill/>
        </p:spPr>
        <p:txBody>
          <a:bodyPr wrap="square" rtlCol="0">
            <a:spAutoFit/>
          </a:bodyPr>
          <a:lstStyle/>
          <a:p>
            <a:r>
              <a:rPr lang="en-US" dirty="0" err="1" smtClean="0"/>
              <a:t>Molen</a:t>
            </a:r>
            <a:r>
              <a:rPr lang="en-US" dirty="0" smtClean="0"/>
              <a:t> Mil, Mill by Sunlight, 1908</a:t>
            </a:r>
            <a:endParaRPr lang="en-US" dirty="0"/>
          </a:p>
        </p:txBody>
      </p:sp>
    </p:spTree>
    <p:extLst>
      <p:ext uri="{BB962C8B-B14F-4D97-AF65-F5344CB8AC3E}">
        <p14:creationId xmlns:p14="http://schemas.microsoft.com/office/powerpoint/2010/main" val="88290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7074"/>
            <a:ext cx="8229600" cy="5709090"/>
          </a:xfrm>
        </p:spPr>
        <p:txBody>
          <a:bodyPr>
            <a:normAutofit/>
          </a:bodyPr>
          <a:lstStyle/>
          <a:p>
            <a:r>
              <a:rPr lang="en-US" sz="2400" dirty="0" smtClean="0"/>
              <a:t>But as Mondrian explored nature his own way, he gradually began to simplify and abstract the colors and shapes that he saw.</a:t>
            </a:r>
          </a:p>
          <a:p>
            <a:pPr marL="0" indent="0">
              <a:buNone/>
            </a:pPr>
            <a:r>
              <a:rPr lang="en-US" sz="2400" dirty="0" smtClean="0"/>
              <a:t>This process of simplification and reduction would continue until he wasn’t even painting from nature at all.</a:t>
            </a:r>
          </a:p>
          <a:p>
            <a:pPr marL="0" indent="0">
              <a:buNone/>
            </a:pPr>
            <a:endParaRPr lang="en-US" sz="2400" dirty="0"/>
          </a:p>
        </p:txBody>
      </p:sp>
      <p:pic>
        <p:nvPicPr>
          <p:cNvPr id="4" name="Picture 3"/>
          <p:cNvPicPr>
            <a:picLocks noChangeAspect="1"/>
          </p:cNvPicPr>
          <p:nvPr/>
        </p:nvPicPr>
        <p:blipFill>
          <a:blip r:embed="rId2"/>
          <a:stretch>
            <a:fillRect/>
          </a:stretch>
        </p:blipFill>
        <p:spPr>
          <a:xfrm>
            <a:off x="263379" y="2478205"/>
            <a:ext cx="5726782" cy="4023818"/>
          </a:xfrm>
          <a:prstGeom prst="rect">
            <a:avLst/>
          </a:prstGeom>
        </p:spPr>
      </p:pic>
    </p:spTree>
    <p:extLst>
      <p:ext uri="{BB962C8B-B14F-4D97-AF65-F5344CB8AC3E}">
        <p14:creationId xmlns:p14="http://schemas.microsoft.com/office/powerpoint/2010/main" val="56044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dirty="0" smtClean="0"/>
              <a:t>The rise of Cubism also gave Mondrian a means to segment and reduce objects to their most basic forms.</a:t>
            </a:r>
            <a:endParaRPr lang="en-US" sz="3200" dirty="0"/>
          </a:p>
        </p:txBody>
      </p:sp>
      <p:pic>
        <p:nvPicPr>
          <p:cNvPr id="4" name="Content Placeholder 3"/>
          <p:cNvPicPr>
            <a:picLocks noGrp="1" noChangeAspect="1"/>
          </p:cNvPicPr>
          <p:nvPr>
            <p:ph idx="1"/>
          </p:nvPr>
        </p:nvPicPr>
        <p:blipFill>
          <a:blip r:embed="rId2"/>
          <a:srcRect l="-16751" r="-16751"/>
          <a:stretch>
            <a:fillRect/>
          </a:stretch>
        </p:blipFill>
        <p:spPr>
          <a:xfrm>
            <a:off x="-718085" y="2149978"/>
            <a:ext cx="8229600" cy="4525963"/>
          </a:xfrm>
        </p:spPr>
      </p:pic>
    </p:spTree>
    <p:extLst>
      <p:ext uri="{BB962C8B-B14F-4D97-AF65-F5344CB8AC3E}">
        <p14:creationId xmlns:p14="http://schemas.microsoft.com/office/powerpoint/2010/main" val="86610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030"/>
            <a:ext cx="8229600" cy="5690133"/>
          </a:xfrm>
        </p:spPr>
        <p:txBody>
          <a:bodyPr/>
          <a:lstStyle/>
          <a:p>
            <a:r>
              <a:rPr lang="en-US" dirty="0" smtClean="0"/>
              <a:t>Notice the brush strokes in this painting—it’s about as expressive that way as he’d ever be.</a:t>
            </a:r>
            <a:endParaRPr lang="en-US" dirty="0"/>
          </a:p>
        </p:txBody>
      </p:sp>
      <p:pic>
        <p:nvPicPr>
          <p:cNvPr id="4" name="Content Placeholder 3"/>
          <p:cNvPicPr>
            <a:picLocks noChangeAspect="1"/>
          </p:cNvPicPr>
          <p:nvPr/>
        </p:nvPicPr>
        <p:blipFill>
          <a:blip r:embed="rId2"/>
          <a:srcRect l="-16751" r="-16751"/>
          <a:stretch>
            <a:fillRect/>
          </a:stretch>
        </p:blipFill>
        <p:spPr>
          <a:xfrm>
            <a:off x="457200" y="2206852"/>
            <a:ext cx="4243939" cy="2334003"/>
          </a:xfrm>
          <a:prstGeom prst="rect">
            <a:avLst/>
          </a:prstGeom>
        </p:spPr>
      </p:pic>
      <p:sp>
        <p:nvSpPr>
          <p:cNvPr id="5" name="Rectangle 4"/>
          <p:cNvSpPr/>
          <p:nvPr/>
        </p:nvSpPr>
        <p:spPr>
          <a:xfrm>
            <a:off x="701380" y="4948909"/>
            <a:ext cx="7066518" cy="1200328"/>
          </a:xfrm>
          <a:prstGeom prst="rect">
            <a:avLst/>
          </a:prstGeom>
        </p:spPr>
        <p:txBody>
          <a:bodyPr wrap="square">
            <a:spAutoFit/>
          </a:bodyPr>
          <a:lstStyle/>
          <a:p>
            <a:r>
              <a:rPr lang="en-US" sz="2400" dirty="0" smtClean="0"/>
              <a:t>Even so, you can see how he’s already using the strokes themselves to form horizontal rectangles and lines near the bottom of the painting.</a:t>
            </a:r>
            <a:endParaRPr lang="en-US" sz="2400" dirty="0"/>
          </a:p>
        </p:txBody>
      </p:sp>
    </p:spTree>
    <p:extLst>
      <p:ext uri="{BB962C8B-B14F-4D97-AF65-F5344CB8AC3E}">
        <p14:creationId xmlns:p14="http://schemas.microsoft.com/office/powerpoint/2010/main" val="276177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dirty="0" smtClean="0"/>
              <a:t>And at this early stage of his artistic development there’s even an inkling of his future geometric abstracts in the dark black lines and almost completely non-representational images.</a:t>
            </a:r>
            <a:endParaRPr lang="en-US" dirty="0"/>
          </a:p>
        </p:txBody>
      </p:sp>
      <p:pic>
        <p:nvPicPr>
          <p:cNvPr id="4" name="Picture 3"/>
          <p:cNvPicPr>
            <a:picLocks noChangeAspect="1"/>
          </p:cNvPicPr>
          <p:nvPr/>
        </p:nvPicPr>
        <p:blipFill>
          <a:blip r:embed="rId2"/>
          <a:stretch>
            <a:fillRect/>
          </a:stretch>
        </p:blipFill>
        <p:spPr>
          <a:xfrm>
            <a:off x="5547853" y="2142236"/>
            <a:ext cx="3299986" cy="4435258"/>
          </a:xfrm>
          <a:prstGeom prst="rect">
            <a:avLst/>
          </a:prstGeom>
        </p:spPr>
      </p:pic>
    </p:spTree>
    <p:extLst>
      <p:ext uri="{BB962C8B-B14F-4D97-AF65-F5344CB8AC3E}">
        <p14:creationId xmlns:p14="http://schemas.microsoft.com/office/powerpoint/2010/main" val="69179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452"/>
            <a:ext cx="8229600" cy="5879711"/>
          </a:xfrm>
        </p:spPr>
        <p:txBody>
          <a:bodyPr/>
          <a:lstStyle/>
          <a:p>
            <a:r>
              <a:rPr lang="en-US" sz="2400" dirty="0" smtClean="0"/>
              <a:t>With additional experimentation, a sense of structure began to assert itself through his paintings.</a:t>
            </a:r>
          </a:p>
          <a:p>
            <a:endParaRPr lang="en-US" sz="2400" dirty="0" smtClean="0"/>
          </a:p>
          <a:p>
            <a:r>
              <a:rPr lang="en-US" sz="2400" dirty="0" smtClean="0"/>
              <a:t>More horizontal and vertical lines appeared, with the occasional curves and diagonals. Later on, of course, Mondrian wouldn’t have anything to do with lines that weren’t straight</a:t>
            </a:r>
            <a:r>
              <a:rPr lang="en-US" dirty="0" smtClean="0"/>
              <a:t>.</a:t>
            </a:r>
            <a:endParaRPr lang="en-US" dirty="0"/>
          </a:p>
        </p:txBody>
      </p:sp>
      <p:pic>
        <p:nvPicPr>
          <p:cNvPr id="4" name="Picture 3"/>
          <p:cNvPicPr>
            <a:picLocks noChangeAspect="1"/>
          </p:cNvPicPr>
          <p:nvPr/>
        </p:nvPicPr>
        <p:blipFill>
          <a:blip r:embed="rId2"/>
          <a:stretch>
            <a:fillRect/>
          </a:stretch>
        </p:blipFill>
        <p:spPr>
          <a:xfrm>
            <a:off x="4625314" y="2841631"/>
            <a:ext cx="4234342" cy="3877766"/>
          </a:xfrm>
          <a:prstGeom prst="rect">
            <a:avLst/>
          </a:prstGeom>
        </p:spPr>
      </p:pic>
    </p:spTree>
    <p:extLst>
      <p:ext uri="{BB962C8B-B14F-4D97-AF65-F5344CB8AC3E}">
        <p14:creationId xmlns:p14="http://schemas.microsoft.com/office/powerpoint/2010/main" val="353212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4368"/>
            <a:ext cx="8229600" cy="5841795"/>
          </a:xfrm>
        </p:spPr>
        <p:txBody>
          <a:bodyPr>
            <a:normAutofit/>
          </a:bodyPr>
          <a:lstStyle/>
          <a:p>
            <a:r>
              <a:rPr lang="en-US" sz="2400" dirty="0" smtClean="0"/>
              <a:t>By this time, Mondrian’s work was fully non-representational, and any abstracting he’d done from nature was in the past.</a:t>
            </a:r>
          </a:p>
          <a:p>
            <a:endParaRPr lang="en-US" sz="2400" dirty="0" smtClean="0"/>
          </a:p>
          <a:p>
            <a:r>
              <a:rPr lang="en-US" sz="2400" dirty="0" smtClean="0"/>
              <a:t>He began to create all of his paintings using a grid-like format, painting squares and rectangles of mostly solid colors</a:t>
            </a:r>
          </a:p>
          <a:p>
            <a:endParaRPr lang="en-US" sz="2400" dirty="0"/>
          </a:p>
        </p:txBody>
      </p:sp>
      <p:pic>
        <p:nvPicPr>
          <p:cNvPr id="5" name="Picture 4"/>
          <p:cNvPicPr>
            <a:picLocks noChangeAspect="1"/>
          </p:cNvPicPr>
          <p:nvPr/>
        </p:nvPicPr>
        <p:blipFill>
          <a:blip r:embed="rId2"/>
          <a:stretch>
            <a:fillRect/>
          </a:stretch>
        </p:blipFill>
        <p:spPr>
          <a:xfrm>
            <a:off x="1042085" y="2710972"/>
            <a:ext cx="2390675" cy="3900576"/>
          </a:xfrm>
          <a:prstGeom prst="rect">
            <a:avLst/>
          </a:prstGeom>
        </p:spPr>
      </p:pic>
    </p:spTree>
    <p:extLst>
      <p:ext uri="{BB962C8B-B14F-4D97-AF65-F5344CB8AC3E}">
        <p14:creationId xmlns:p14="http://schemas.microsoft.com/office/powerpoint/2010/main" val="1977215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702</Words>
  <Application>Microsoft Macintosh PowerPoint</Application>
  <PresentationFormat>On-screen Show (4:3)</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Piet Mondrian</vt:lpstr>
      <vt:lpstr>PowerPoint Presentation</vt:lpstr>
      <vt:lpstr>In his early paintings, there are several instances of a definite Post-impressionist, emotive use of color.</vt:lpstr>
      <vt:lpstr>PowerPoint Presentation</vt:lpstr>
      <vt:lpstr>The rise of Cubism also gave Mondrian a means to segment and reduce objects to their most basic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Then white itself became the focus, along with a judicious use of accent colors (still primaries, however) and the same black lines to break up the space.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Piet Mondrian</dc:title>
  <dc:creator>Teacher</dc:creator>
  <cp:lastModifiedBy>Teacher</cp:lastModifiedBy>
  <cp:revision>3</cp:revision>
  <dcterms:created xsi:type="dcterms:W3CDTF">2014-09-01T08:23:50Z</dcterms:created>
  <dcterms:modified xsi:type="dcterms:W3CDTF">2014-09-01T08:50:56Z</dcterms:modified>
</cp:coreProperties>
</file>