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0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66F7-87F9-904E-9F94-02AF29A9C9E1}" type="datetimeFigureOut">
              <a:rPr lang="en-US" smtClean="0"/>
              <a:t>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15EE8-D9CE-9346-A977-09AC8542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59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634"/>
            <a:ext cx="8229600" cy="53844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Alla</a:t>
            </a:r>
            <a:r>
              <a:rPr lang="en-US" sz="2800" dirty="0" smtClean="0"/>
              <a:t> Prima: </a:t>
            </a:r>
            <a:r>
              <a:rPr lang="en-US" sz="2800" baseline="-25000" dirty="0" smtClean="0"/>
              <a:t>Painting, usually from life, in a direct manner: Completing a painting in a single session or while the paint is still wet. In past eras used primarily as a means of sketching, but which became a means of producing finished works of art by the impressionists. Literally “at once”.</a:t>
            </a:r>
          </a:p>
          <a:p>
            <a:r>
              <a:rPr lang="en-US" sz="2800" b="1" baseline="-25000" dirty="0" smtClean="0"/>
              <a:t>Blending:</a:t>
            </a:r>
          </a:p>
          <a:p>
            <a:r>
              <a:rPr lang="en-US" sz="2800" b="1" baseline="-25000" dirty="0" smtClean="0"/>
              <a:t>Dry brush</a:t>
            </a:r>
            <a:r>
              <a:rPr lang="en-US" sz="2800" baseline="-25000" dirty="0" smtClean="0"/>
              <a:t>: a broken or mottled effect, revealing areas of paper or </a:t>
            </a:r>
            <a:r>
              <a:rPr lang="en-US" sz="2800" baseline="-25000" dirty="0" err="1" smtClean="0"/>
              <a:t>underpainting</a:t>
            </a:r>
            <a:r>
              <a:rPr lang="en-US" sz="2800" baseline="-25000" dirty="0" smtClean="0"/>
              <a:t>. Dry Brush – an effect when you have very little moisture on your brush to apply the paint. When you use a dry brush you need more of a scrubbing motion and it leaves a broken </a:t>
            </a:r>
            <a:r>
              <a:rPr lang="en-US" sz="2800" baseline="-25000" dirty="0" err="1" smtClean="0"/>
              <a:t>colour</a:t>
            </a:r>
            <a:r>
              <a:rPr lang="en-US" sz="2800" baseline="-25000" dirty="0" smtClean="0"/>
              <a:t> effect.</a:t>
            </a:r>
          </a:p>
          <a:p>
            <a:r>
              <a:rPr lang="en-US" sz="2800" b="1" baseline="-25000" dirty="0" smtClean="0"/>
              <a:t>Glaze: </a:t>
            </a:r>
            <a:r>
              <a:rPr lang="en-US" sz="2800" baseline="-25000" dirty="0" smtClean="0"/>
              <a:t>film of transparent </a:t>
            </a:r>
            <a:r>
              <a:rPr lang="en-US" sz="2800" baseline="-25000" dirty="0" err="1" smtClean="0"/>
              <a:t>colour</a:t>
            </a:r>
            <a:r>
              <a:rPr lang="en-US" sz="2800" baseline="-25000" dirty="0" smtClean="0"/>
              <a:t>.</a:t>
            </a:r>
          </a:p>
          <a:p>
            <a:r>
              <a:rPr lang="en-US" sz="2800" b="1" baseline="-25000" dirty="0" err="1" smtClean="0"/>
              <a:t>Scraffito</a:t>
            </a:r>
            <a:r>
              <a:rPr lang="en-US" sz="2800" b="1" baseline="-25000" dirty="0" smtClean="0"/>
              <a:t>: </a:t>
            </a:r>
            <a:r>
              <a:rPr lang="en-US" sz="2800" baseline="-25000" dirty="0" smtClean="0"/>
              <a:t>Scratching into</a:t>
            </a:r>
            <a:r>
              <a:rPr lang="en-US" sz="2800" dirty="0" smtClean="0"/>
              <a:t> wet paint</a:t>
            </a:r>
          </a:p>
          <a:p>
            <a:r>
              <a:rPr lang="en-US" sz="2800" dirty="0" smtClean="0"/>
              <a:t>Negative Space the space between objects or parts of an object. Also the space between an object and the edge of the canvas.</a:t>
            </a:r>
          </a:p>
          <a:p>
            <a:r>
              <a:rPr lang="en-US" sz="2800" dirty="0" smtClean="0"/>
              <a:t>Brushwork – this describes the characteristic way that each artists paints. It is like your personal signature to your painting</a:t>
            </a:r>
          </a:p>
          <a:p>
            <a:endParaRPr lang="en-US" sz="1800" dirty="0" smtClean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4494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Mass Tone - the undiluted </a:t>
            </a:r>
            <a:r>
              <a:rPr lang="en-US" dirty="0" err="1" smtClean="0"/>
              <a:t>colour</a:t>
            </a:r>
            <a:r>
              <a:rPr lang="en-US" dirty="0" smtClean="0"/>
              <a:t> of a pigment or paint when it’s in a large blob. Also known as mass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Monochrome – a painting created in a range of tints and tones of a single </a:t>
            </a:r>
            <a:r>
              <a:rPr lang="en-US" dirty="0" err="1" smtClean="0"/>
              <a:t>colour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Underpainting</a:t>
            </a:r>
            <a:r>
              <a:rPr lang="en-US" dirty="0" smtClean="0"/>
              <a:t> – the initial stage or first layer of an oil painting commonly executed using a monochrome or dead color as a base for the composition.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6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paintings often possess an unsurpassed richness, depth and luminosity that lends itself well for capturing highly realistic objects and scenes.</a:t>
            </a:r>
          </a:p>
          <a:p>
            <a:r>
              <a:rPr lang="en-US" dirty="0" smtClean="0"/>
              <a:t>It is very permanent and lasts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a painting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996" b="-4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790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49"/>
            <a:ext cx="8229600" cy="1143000"/>
          </a:xfrm>
        </p:spPr>
        <p:txBody>
          <a:bodyPr/>
          <a:lstStyle/>
          <a:p>
            <a:r>
              <a:rPr lang="en-US" dirty="0" smtClean="0"/>
              <a:t>The process…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-570980" y="1221102"/>
            <a:ext cx="2864892" cy="15755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19" y="1085038"/>
            <a:ext cx="38100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19" y="3932964"/>
            <a:ext cx="3228448" cy="2819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8" y="3273705"/>
            <a:ext cx="2667000" cy="35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698" y="1126919"/>
            <a:ext cx="2830927" cy="2146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698" y="4433378"/>
            <a:ext cx="2946400" cy="2755900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2143850" y="1705070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>
            <a:off x="5334233" y="1856252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-124194" y="4743831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2340414" y="4849659"/>
            <a:ext cx="822960" cy="822960"/>
          </a:xfrm>
          <a:prstGeom prst="mathPlu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5334233" y="4925250"/>
            <a:ext cx="822960" cy="822960"/>
          </a:xfrm>
          <a:prstGeom prst="mathEqua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Stretching canvas…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421" r="-34421"/>
          <a:stretch>
            <a:fillRect/>
          </a:stretch>
        </p:blipFill>
        <p:spPr>
          <a:xfrm>
            <a:off x="3235217" y="3211224"/>
            <a:ext cx="6630966" cy="3646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862704" cy="28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574" r="-75574"/>
          <a:stretch>
            <a:fillRect/>
          </a:stretch>
        </p:blipFill>
        <p:spPr>
          <a:xfrm>
            <a:off x="-1221153" y="436097"/>
            <a:ext cx="5999168" cy="32993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2521802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728" r="-37728"/>
          <a:stretch>
            <a:fillRect/>
          </a:stretch>
        </p:blipFill>
        <p:spPr>
          <a:xfrm>
            <a:off x="3049796" y="2662238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1458" y="4672342"/>
            <a:ext cx="4847788" cy="2714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15" y="2662238"/>
            <a:ext cx="4109130" cy="2301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3038"/>
            <a:ext cx="3276600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200" y="274638"/>
            <a:ext cx="2463800" cy="330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851" y="152400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6892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777" r="-13777"/>
          <a:stretch>
            <a:fillRect/>
          </a:stretch>
        </p:blipFill>
        <p:spPr>
          <a:xfrm>
            <a:off x="-892098" y="1908727"/>
            <a:ext cx="822960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4" y="3900500"/>
            <a:ext cx="4734537" cy="314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252" y="4584700"/>
            <a:ext cx="34925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2360374"/>
            <a:ext cx="3314700" cy="245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518" y="-154033"/>
            <a:ext cx="3522346" cy="19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Varnish…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438" r="9438"/>
          <a:stretch>
            <a:fillRect/>
          </a:stretch>
        </p:blipFill>
        <p:spPr>
          <a:xfrm>
            <a:off x="260730" y="1267989"/>
            <a:ext cx="5617380" cy="30893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22" y="4172626"/>
            <a:ext cx="3495378" cy="243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7" y="2811988"/>
            <a:ext cx="3047735" cy="41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painting techniques: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89889" cy="43110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Chiaroscuro: </a:t>
            </a:r>
            <a:r>
              <a:rPr lang="en-US" sz="2400" dirty="0" smtClean="0"/>
              <a:t>A method of painting that represents boldly contrasting lighting, usually drawing highlights out of a dark scene. Also an element of this effect in any picture. Literally: </a:t>
            </a:r>
            <a:r>
              <a:rPr lang="en-US" sz="2400" dirty="0" err="1" smtClean="0"/>
              <a:t>italian</a:t>
            </a:r>
            <a:r>
              <a:rPr lang="en-US" sz="2400" dirty="0" smtClean="0"/>
              <a:t> ‘</a:t>
            </a:r>
            <a:r>
              <a:rPr lang="en-US" sz="2400" dirty="0" err="1" smtClean="0"/>
              <a:t>chiaro</a:t>
            </a:r>
            <a:r>
              <a:rPr lang="en-US" sz="2400" dirty="0" smtClean="0"/>
              <a:t>’ = light ‘</a:t>
            </a:r>
            <a:r>
              <a:rPr lang="en-US" sz="2400" dirty="0" err="1" smtClean="0"/>
              <a:t>scuro</a:t>
            </a:r>
            <a:r>
              <a:rPr lang="en-US" sz="2400" dirty="0" smtClean="0"/>
              <a:t>’ =dark.</a:t>
            </a:r>
          </a:p>
          <a:p>
            <a:r>
              <a:rPr lang="en-US" dirty="0" err="1" smtClean="0"/>
              <a:t>Sfumato</a:t>
            </a:r>
            <a:r>
              <a:rPr lang="en-US" dirty="0" smtClean="0"/>
              <a:t>: literally ‘</a:t>
            </a:r>
            <a:r>
              <a:rPr lang="en-US" dirty="0" err="1" smtClean="0"/>
              <a:t>smokey</a:t>
            </a:r>
            <a:r>
              <a:rPr lang="en-US" dirty="0" smtClean="0"/>
              <a:t>’. A technique championed by da Vinci. Fuzzy effect created by fusing one tone into another</a:t>
            </a:r>
          </a:p>
          <a:p>
            <a:r>
              <a:rPr lang="en-US" dirty="0" err="1" smtClean="0"/>
              <a:t>Scumbling</a:t>
            </a:r>
            <a:r>
              <a:rPr lang="en-US" dirty="0" smtClean="0"/>
              <a:t>: Scraping or scrubbing or dragging a thin layer of lighter opaque or semi-opaque color over a dark </a:t>
            </a:r>
            <a:r>
              <a:rPr lang="en-US" dirty="0" err="1" smtClean="0"/>
              <a:t>underpainting</a:t>
            </a:r>
            <a:r>
              <a:rPr lang="en-US" dirty="0" smtClean="0"/>
              <a:t> with a bristle brush, allowing the </a:t>
            </a:r>
            <a:r>
              <a:rPr lang="en-US" dirty="0" err="1" smtClean="0"/>
              <a:t>underpainting</a:t>
            </a:r>
            <a:r>
              <a:rPr lang="en-US" dirty="0" smtClean="0"/>
              <a:t> to show through.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29" y="4402236"/>
            <a:ext cx="3443856" cy="30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3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7246"/>
            <a:ext cx="6210851" cy="58389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Impasto: Thick, heavily applied paint. A lot of texture. NOT smooth!</a:t>
            </a:r>
          </a:p>
          <a:p>
            <a:r>
              <a:rPr lang="en-US" dirty="0" smtClean="0"/>
              <a:t>Highlight: the lightest part in a painting</a:t>
            </a:r>
          </a:p>
          <a:p>
            <a:r>
              <a:rPr lang="en-US" dirty="0" err="1" smtClean="0"/>
              <a:t>Modelling</a:t>
            </a:r>
            <a:r>
              <a:rPr lang="en-US" dirty="0" smtClean="0"/>
              <a:t>: Indicating the three-dimensional form of an object by the appropriate distribution of different tones. Creating the illusion of volume by painting the effects of light and shadow on form.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18" y="4904658"/>
            <a:ext cx="3076382" cy="2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3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456</Words>
  <Application>Microsoft Macintosh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process…</vt:lpstr>
      <vt:lpstr>Stretching canvas…</vt:lpstr>
      <vt:lpstr>Gesso</vt:lpstr>
      <vt:lpstr>PowerPoint Presentation</vt:lpstr>
      <vt:lpstr>Application</vt:lpstr>
      <vt:lpstr>Varnish…</vt:lpstr>
      <vt:lpstr>Oil painting techniques:</vt:lpstr>
      <vt:lpstr>PowerPoint Presentation</vt:lpstr>
      <vt:lpstr>PowerPoint Presentation</vt:lpstr>
      <vt:lpstr>PowerPoint Presentation</vt:lpstr>
      <vt:lpstr>PowerPoint Presentation</vt:lpstr>
      <vt:lpstr>Layers of a painting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2014-05-04T08:38:08Z</dcterms:created>
  <dcterms:modified xsi:type="dcterms:W3CDTF">2014-05-04T08:42:25Z</dcterms:modified>
</cp:coreProperties>
</file>