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6" r:id="rId3"/>
    <p:sldId id="267" r:id="rId4"/>
    <p:sldId id="268" r:id="rId5"/>
    <p:sldId id="260" r:id="rId6"/>
    <p:sldId id="261" r:id="rId7"/>
    <p:sldId id="257"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EE20E982-BEF7-4D2C-AE95-86BA2C914F17}" type="datetimeFigureOut">
              <a:rPr lang="en-NZ" smtClean="0"/>
              <a:t>20/03/2014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287778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E20E982-BEF7-4D2C-AE95-86BA2C914F17}" type="datetimeFigureOut">
              <a:rPr lang="en-NZ" smtClean="0"/>
              <a:t>20/03/2014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123438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E20E982-BEF7-4D2C-AE95-86BA2C914F17}" type="datetimeFigureOut">
              <a:rPr lang="en-NZ" smtClean="0"/>
              <a:t>20/03/2014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362681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E20E982-BEF7-4D2C-AE95-86BA2C914F17}" type="datetimeFigureOut">
              <a:rPr lang="en-NZ" smtClean="0"/>
              <a:t>20/03/2014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2045966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0E982-BEF7-4D2C-AE95-86BA2C914F17}" type="datetimeFigureOut">
              <a:rPr lang="en-NZ" smtClean="0"/>
              <a:t>20/03/2014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229804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EE20E982-BEF7-4D2C-AE95-86BA2C914F17}" type="datetimeFigureOut">
              <a:rPr lang="en-NZ" smtClean="0"/>
              <a:t>20/03/2014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400339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EE20E982-BEF7-4D2C-AE95-86BA2C914F17}" type="datetimeFigureOut">
              <a:rPr lang="en-NZ" smtClean="0"/>
              <a:t>20/03/2014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304975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EE20E982-BEF7-4D2C-AE95-86BA2C914F17}" type="datetimeFigureOut">
              <a:rPr lang="en-NZ" smtClean="0"/>
              <a:t>20/03/2014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381439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0E982-BEF7-4D2C-AE95-86BA2C914F17}" type="datetimeFigureOut">
              <a:rPr lang="en-NZ" smtClean="0"/>
              <a:t>20/03/2014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2278519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0E982-BEF7-4D2C-AE95-86BA2C914F17}" type="datetimeFigureOut">
              <a:rPr lang="en-NZ" smtClean="0"/>
              <a:t>20/03/2014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1408880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0E982-BEF7-4D2C-AE95-86BA2C914F17}" type="datetimeFigureOut">
              <a:rPr lang="en-NZ" smtClean="0"/>
              <a:t>20/03/2014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1E60FE6-ABB0-4775-A71C-4673D2513F43}" type="slidenum">
              <a:rPr lang="en-NZ" smtClean="0"/>
              <a:t>‹#›</a:t>
            </a:fld>
            <a:endParaRPr lang="en-NZ"/>
          </a:p>
        </p:txBody>
      </p:sp>
    </p:spTree>
    <p:extLst>
      <p:ext uri="{BB962C8B-B14F-4D97-AF65-F5344CB8AC3E}">
        <p14:creationId xmlns:p14="http://schemas.microsoft.com/office/powerpoint/2010/main" val="371199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0E982-BEF7-4D2C-AE95-86BA2C914F17}" type="datetimeFigureOut">
              <a:rPr lang="en-NZ" smtClean="0"/>
              <a:t>20/03/2014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60FE6-ABB0-4775-A71C-4673D2513F43}" type="slidenum">
              <a:rPr lang="en-NZ" smtClean="0"/>
              <a:t>‹#›</a:t>
            </a:fld>
            <a:endParaRPr lang="en-NZ"/>
          </a:p>
        </p:txBody>
      </p:sp>
    </p:spTree>
    <p:extLst>
      <p:ext uri="{BB962C8B-B14F-4D97-AF65-F5344CB8AC3E}">
        <p14:creationId xmlns:p14="http://schemas.microsoft.com/office/powerpoint/2010/main" val="1323586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Internal </a:t>
            </a:r>
            <a:r>
              <a:rPr lang="en-GB" b="1" dirty="0"/>
              <a:t>Assessment Resource</a:t>
            </a:r>
            <a:r>
              <a:rPr lang="en-NZ" b="1" dirty="0"/>
              <a:t/>
            </a:r>
            <a:br>
              <a:rPr lang="en-NZ" b="1" dirty="0"/>
            </a:br>
            <a:r>
              <a:rPr lang="en-GB" b="1" dirty="0"/>
              <a:t>Agricultural and Horticultural Science Level </a:t>
            </a:r>
            <a:r>
              <a:rPr lang="en-GB" b="1" dirty="0" smtClean="0"/>
              <a:t>2</a:t>
            </a:r>
            <a:br>
              <a:rPr lang="en-GB" b="1" dirty="0" smtClean="0"/>
            </a:br>
            <a:r>
              <a:rPr lang="en-GB" b="1" dirty="0" smtClean="0"/>
              <a:t>AS 2.10</a:t>
            </a:r>
            <a:r>
              <a:rPr lang="en-NZ" b="1" dirty="0"/>
              <a:t/>
            </a:r>
            <a:br>
              <a:rPr lang="en-NZ" b="1" dirty="0"/>
            </a:br>
            <a:endParaRPr lang="en-NZ" dirty="0"/>
          </a:p>
        </p:txBody>
      </p:sp>
      <p:sp>
        <p:nvSpPr>
          <p:cNvPr id="3" name="Content Placeholder 2"/>
          <p:cNvSpPr>
            <a:spLocks noGrp="1"/>
          </p:cNvSpPr>
          <p:nvPr>
            <p:ph idx="1"/>
          </p:nvPr>
        </p:nvSpPr>
        <p:spPr>
          <a:xfrm>
            <a:off x="457200" y="3212976"/>
            <a:ext cx="8229600" cy="2913187"/>
          </a:xfrm>
        </p:spPr>
        <p:txBody>
          <a:bodyPr/>
          <a:lstStyle/>
          <a:p>
            <a:r>
              <a:rPr lang="en-GB" dirty="0"/>
              <a:t>This resource supports assessment against:</a:t>
            </a:r>
            <a:endParaRPr lang="en-NZ" dirty="0"/>
          </a:p>
          <a:p>
            <a:r>
              <a:rPr lang="en-GB" dirty="0"/>
              <a:t>Achievement Standard 91298</a:t>
            </a:r>
            <a:endParaRPr lang="en-NZ" dirty="0"/>
          </a:p>
          <a:p>
            <a:r>
              <a:rPr lang="en-GB" dirty="0"/>
              <a:t>Report on the environmental impact of the production of a locally produced primary product</a:t>
            </a:r>
            <a:endParaRPr lang="en-NZ" dirty="0"/>
          </a:p>
        </p:txBody>
      </p:sp>
    </p:spTree>
    <p:extLst>
      <p:ext uri="{BB962C8B-B14F-4D97-AF65-F5344CB8AC3E}">
        <p14:creationId xmlns:p14="http://schemas.microsoft.com/office/powerpoint/2010/main" val="139413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229600" cy="4525963"/>
          </a:xfrm>
        </p:spPr>
        <p:txBody>
          <a:bodyPr>
            <a:normAutofit fontScale="70000" lnSpcReduction="20000"/>
          </a:bodyPr>
          <a:lstStyle/>
          <a:p>
            <a:r>
              <a:rPr lang="en-GB" b="1" dirty="0"/>
              <a:t>Context/setting</a:t>
            </a:r>
            <a:endParaRPr lang="en-NZ" b="1" dirty="0"/>
          </a:p>
          <a:p>
            <a:r>
              <a:rPr lang="en-GB" dirty="0"/>
              <a:t>In this assessment activity, students are required to report on the environmental impact of the production of a locally produced primary product.</a:t>
            </a:r>
            <a:endParaRPr lang="en-NZ" dirty="0"/>
          </a:p>
          <a:p>
            <a:r>
              <a:rPr lang="en-GB" dirty="0"/>
              <a:t>Students will participate in a field trip to a local dairy farm to gather information about the environmental impacts of the production system and its associated management practices.</a:t>
            </a:r>
            <a:endParaRPr lang="en-NZ" dirty="0"/>
          </a:p>
          <a:p>
            <a:r>
              <a:rPr lang="en-GB" dirty="0"/>
              <a:t>During the field trip, students will gather information on the environmental impact of the production system and its associated management practices. </a:t>
            </a:r>
            <a:endParaRPr lang="en-NZ" dirty="0"/>
          </a:p>
          <a:p>
            <a:r>
              <a:rPr lang="en-GB" dirty="0"/>
              <a:t>Following the field trip, students collate their information and prepare a report that integrates the environmental impacts and the stages of the production process responsible for the impacts.</a:t>
            </a:r>
            <a:endParaRPr lang="en-NZ" dirty="0"/>
          </a:p>
          <a:p>
            <a:r>
              <a:rPr lang="en-GB" dirty="0"/>
              <a:t>The emphasis of Achievement Standard 91298 is on the quality of the report, including content, structure, and delivery.</a:t>
            </a:r>
            <a:endParaRPr lang="en-NZ" dirty="0"/>
          </a:p>
          <a:p>
            <a:endParaRPr lang="en-NZ" dirty="0"/>
          </a:p>
        </p:txBody>
      </p:sp>
    </p:spTree>
    <p:extLst>
      <p:ext uri="{BB962C8B-B14F-4D97-AF65-F5344CB8AC3E}">
        <p14:creationId xmlns:p14="http://schemas.microsoft.com/office/powerpoint/2010/main" val="2070972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en-GB" b="1" dirty="0"/>
              <a:t>Conditions</a:t>
            </a:r>
            <a:endParaRPr lang="en-NZ" b="1" dirty="0"/>
          </a:p>
          <a:p>
            <a:r>
              <a:rPr lang="en-GB" dirty="0"/>
              <a:t>Students are responsible for gathering their own information on the field trip. </a:t>
            </a:r>
            <a:endParaRPr lang="en-GB" dirty="0" smtClean="0"/>
          </a:p>
          <a:p>
            <a:r>
              <a:rPr lang="en-GB" dirty="0" smtClean="0"/>
              <a:t>Some </a:t>
            </a:r>
            <a:r>
              <a:rPr lang="en-GB" dirty="0"/>
              <a:t>students may prefer to record their interview with </a:t>
            </a:r>
            <a:r>
              <a:rPr lang="en-GB" dirty="0" smtClean="0"/>
              <a:t>the dairy farmer, </a:t>
            </a:r>
            <a:r>
              <a:rPr lang="en-GB" dirty="0"/>
              <a:t>rather than taking handwritten notes.</a:t>
            </a:r>
            <a:endParaRPr lang="en-NZ" dirty="0"/>
          </a:p>
          <a:p>
            <a:r>
              <a:rPr lang="en-GB" dirty="0"/>
              <a:t>This is an individual assessment task. Students have 4 weeks of in and out-of-class time to complete it.</a:t>
            </a:r>
            <a:endParaRPr lang="en-NZ" dirty="0"/>
          </a:p>
          <a:p>
            <a:endParaRPr lang="en-NZ" dirty="0"/>
          </a:p>
        </p:txBody>
      </p:sp>
    </p:spTree>
    <p:extLst>
      <p:ext uri="{BB962C8B-B14F-4D97-AF65-F5344CB8AC3E}">
        <p14:creationId xmlns:p14="http://schemas.microsoft.com/office/powerpoint/2010/main" val="3696823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6703618"/>
              </p:ext>
            </p:extLst>
          </p:nvPr>
        </p:nvGraphicFramePr>
        <p:xfrm>
          <a:off x="395536" y="1916832"/>
          <a:ext cx="8229600" cy="3566160"/>
        </p:xfrm>
        <a:graphic>
          <a:graphicData uri="http://schemas.openxmlformats.org/drawingml/2006/table">
            <a:tbl>
              <a:tblPr firstRow="1" firstCol="1" bandRow="1" bandCol="1">
                <a:tableStyleId>{5C22544A-7EE6-4342-B048-85BDC9FD1C3A}</a:tableStyleId>
              </a:tblPr>
              <a:tblGrid>
                <a:gridCol w="2741005"/>
                <a:gridCol w="2741005"/>
                <a:gridCol w="2747590"/>
              </a:tblGrid>
              <a:tr h="0">
                <a:tc>
                  <a:txBody>
                    <a:bodyPr/>
                    <a:lstStyle/>
                    <a:p>
                      <a:pPr algn="ctr">
                        <a:spcBef>
                          <a:spcPts val="300"/>
                        </a:spcBef>
                        <a:spcAft>
                          <a:spcPts val="300"/>
                        </a:spcAft>
                      </a:pPr>
                      <a:r>
                        <a:rPr lang="en-GB" sz="1000" dirty="0">
                          <a:effectLst/>
                        </a:rPr>
                        <a:t>Achievement</a:t>
                      </a:r>
                      <a:endParaRPr lang="en-NZ" sz="1100" b="1" dirty="0">
                        <a:effectLst/>
                        <a:latin typeface="Arial"/>
                        <a:ea typeface="Times New Roman"/>
                      </a:endParaRPr>
                    </a:p>
                  </a:txBody>
                  <a:tcPr marL="68580" marR="68580" marT="0" marB="0"/>
                </a:tc>
                <a:tc>
                  <a:txBody>
                    <a:bodyPr/>
                    <a:lstStyle/>
                    <a:p>
                      <a:pPr algn="ctr">
                        <a:spcBef>
                          <a:spcPts val="300"/>
                        </a:spcBef>
                        <a:spcAft>
                          <a:spcPts val="300"/>
                        </a:spcAft>
                      </a:pPr>
                      <a:r>
                        <a:rPr lang="en-GB" sz="1000">
                          <a:effectLst/>
                        </a:rPr>
                        <a:t>Achievement with Merit</a:t>
                      </a:r>
                      <a:endParaRPr lang="en-NZ" sz="1100" b="1">
                        <a:effectLst/>
                        <a:latin typeface="Arial"/>
                        <a:ea typeface="Times New Roman"/>
                      </a:endParaRPr>
                    </a:p>
                  </a:txBody>
                  <a:tcPr marL="68580" marR="68580" marT="0" marB="0"/>
                </a:tc>
                <a:tc>
                  <a:txBody>
                    <a:bodyPr/>
                    <a:lstStyle/>
                    <a:p>
                      <a:pPr algn="ctr">
                        <a:spcBef>
                          <a:spcPts val="300"/>
                        </a:spcBef>
                        <a:spcAft>
                          <a:spcPts val="300"/>
                        </a:spcAft>
                      </a:pPr>
                      <a:r>
                        <a:rPr lang="en-GB" sz="1000">
                          <a:effectLst/>
                        </a:rPr>
                        <a:t>Achievement with Excellence</a:t>
                      </a:r>
                      <a:endParaRPr lang="en-NZ" sz="1100" b="1">
                        <a:effectLst/>
                        <a:latin typeface="Arial"/>
                        <a:ea typeface="Times New Roman"/>
                      </a:endParaRPr>
                    </a:p>
                  </a:txBody>
                  <a:tcPr marL="68580" marR="68580" marT="0" marB="0"/>
                </a:tc>
              </a:tr>
              <a:tr h="2295872">
                <a:tc>
                  <a:txBody>
                    <a:bodyPr/>
                    <a:lstStyle/>
                    <a:p>
                      <a:pPr>
                        <a:spcBef>
                          <a:spcPts val="200"/>
                        </a:spcBef>
                        <a:spcAft>
                          <a:spcPts val="600"/>
                        </a:spcAft>
                      </a:pPr>
                      <a:r>
                        <a:rPr lang="en-GB" sz="2800">
                          <a:effectLst/>
                        </a:rPr>
                        <a:t>Report on the environmental impact of the production of a locally produced primary product. </a:t>
                      </a:r>
                      <a:endParaRPr lang="en-NZ" sz="2800">
                        <a:effectLst/>
                        <a:latin typeface="Arial"/>
                        <a:ea typeface="Times New Roman"/>
                        <a:cs typeface="Times New Roman"/>
                      </a:endParaRPr>
                    </a:p>
                  </a:txBody>
                  <a:tcPr marL="68580" marR="68580" marT="0" marB="0"/>
                </a:tc>
                <a:tc>
                  <a:txBody>
                    <a:bodyPr/>
                    <a:lstStyle/>
                    <a:p>
                      <a:pPr>
                        <a:spcBef>
                          <a:spcPts val="200"/>
                        </a:spcBef>
                        <a:spcAft>
                          <a:spcPts val="600"/>
                        </a:spcAft>
                      </a:pPr>
                      <a:r>
                        <a:rPr lang="en-GB" sz="2800">
                          <a:effectLst/>
                        </a:rPr>
                        <a:t>Report effectively on the environmental impact of the production of a locally produced primary product.</a:t>
                      </a:r>
                      <a:endParaRPr lang="en-NZ" sz="2800">
                        <a:effectLst/>
                        <a:latin typeface="Arial"/>
                        <a:ea typeface="Times New Roman"/>
                        <a:cs typeface="Times New Roman"/>
                      </a:endParaRPr>
                    </a:p>
                  </a:txBody>
                  <a:tcPr marL="68580" marR="68580" marT="0" marB="0"/>
                </a:tc>
                <a:tc>
                  <a:txBody>
                    <a:bodyPr/>
                    <a:lstStyle/>
                    <a:p>
                      <a:pPr>
                        <a:spcBef>
                          <a:spcPts val="200"/>
                        </a:spcBef>
                        <a:spcAft>
                          <a:spcPts val="600"/>
                        </a:spcAft>
                      </a:pPr>
                      <a:r>
                        <a:rPr lang="en-GB" sz="2800" dirty="0">
                          <a:effectLst/>
                        </a:rPr>
                        <a:t>Report comprehensively on the environmental impact of the production of a locally produced primary product.</a:t>
                      </a:r>
                      <a:endParaRPr lang="en-NZ" sz="28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2693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Impact of dairy farming on water quality.</a:t>
            </a:r>
            <a:endParaRPr lang="en-NZ"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3573016"/>
            <a:ext cx="5936196" cy="296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20" y="1700808"/>
            <a:ext cx="5009708" cy="347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1170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Introduction:</a:t>
            </a:r>
            <a:endParaRPr lang="en-NZ" dirty="0"/>
          </a:p>
        </p:txBody>
      </p:sp>
      <p:sp>
        <p:nvSpPr>
          <p:cNvPr id="3" name="Content Placeholder 2"/>
          <p:cNvSpPr>
            <a:spLocks noGrp="1"/>
          </p:cNvSpPr>
          <p:nvPr>
            <p:ph idx="1"/>
          </p:nvPr>
        </p:nvSpPr>
        <p:spPr/>
        <p:txBody>
          <a:bodyPr>
            <a:normAutofit fontScale="77500" lnSpcReduction="20000"/>
          </a:bodyPr>
          <a:lstStyle/>
          <a:p>
            <a:pPr marL="0" indent="0">
              <a:buNone/>
            </a:pPr>
            <a:endParaRPr lang="en-NZ" dirty="0"/>
          </a:p>
          <a:p>
            <a:r>
              <a:rPr lang="en-NZ" dirty="0"/>
              <a:t>Agriculture, in particular dairy farming, is having a considerable impact on the waterways of New Zealand. It is the relatively recent land use changes that are contributing to the degradation of water quality in New Zealand's waterways. Historically, land in New Zealand was dominated by sheep, beef and cropping, and the intensification of dairy farming and developments in technology are contributing to the increase in contaminants in streams and rivers. Sediment runoff, nutrient loss and animal excrement disposal some are the biggest polluters of waterways from agricultural practices, yet are generally of non-point source contamination </a:t>
            </a:r>
          </a:p>
        </p:txBody>
      </p:sp>
    </p:spTree>
    <p:extLst>
      <p:ext uri="{BB962C8B-B14F-4D97-AF65-F5344CB8AC3E}">
        <p14:creationId xmlns:p14="http://schemas.microsoft.com/office/powerpoint/2010/main" val="503151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NZ" dirty="0"/>
              <a:t>The degradation of water quality has implications for human health (from drinking contaminated water and pursuing recreational activities in contaminated waterways), and can be greatly detrimental to health over time. The quality of water quality can be determined by levels </a:t>
            </a:r>
            <a:r>
              <a:rPr lang="en-NZ" dirty="0" err="1"/>
              <a:t>of</a:t>
            </a:r>
            <a:r>
              <a:rPr lang="en-NZ" i="1" dirty="0" err="1"/>
              <a:t>Escherichia</a:t>
            </a:r>
            <a:r>
              <a:rPr lang="en-NZ" i="1" dirty="0"/>
              <a:t> coli</a:t>
            </a:r>
            <a:r>
              <a:rPr lang="en-NZ" dirty="0"/>
              <a:t> (</a:t>
            </a:r>
            <a:r>
              <a:rPr lang="en-NZ" i="1" dirty="0"/>
              <a:t>E. coli</a:t>
            </a:r>
            <a:r>
              <a:rPr lang="en-NZ" dirty="0"/>
              <a:t>), cyanobacteria, nitrates, and phosphates</a:t>
            </a:r>
            <a:r>
              <a:rPr lang="en-NZ" dirty="0" smtClean="0"/>
              <a:t>.</a:t>
            </a:r>
          </a:p>
          <a:p>
            <a:r>
              <a:rPr lang="en-NZ" dirty="0" smtClean="0"/>
              <a:t>What other aspects does it effect?</a:t>
            </a:r>
            <a:endParaRPr lang="en-NZ" dirty="0"/>
          </a:p>
          <a:p>
            <a:endParaRPr lang="en-NZ" dirty="0"/>
          </a:p>
        </p:txBody>
      </p:sp>
    </p:spTree>
    <p:extLst>
      <p:ext uri="{BB962C8B-B14F-4D97-AF65-F5344CB8AC3E}">
        <p14:creationId xmlns:p14="http://schemas.microsoft.com/office/powerpoint/2010/main" val="1295371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85000" lnSpcReduction="10000"/>
          </a:bodyPr>
          <a:lstStyle/>
          <a:p>
            <a:r>
              <a:rPr lang="en-NZ" dirty="0" smtClean="0"/>
              <a:t>By </a:t>
            </a:r>
            <a:r>
              <a:rPr lang="en-NZ" dirty="0"/>
              <a:t>following a pressures-indicators-responses framework, the impact of dairy farming can be clearly seen. </a:t>
            </a:r>
            <a:endParaRPr lang="en-NZ" dirty="0" smtClean="0"/>
          </a:p>
          <a:p>
            <a:r>
              <a:rPr lang="en-NZ" dirty="0" smtClean="0"/>
              <a:t>The</a:t>
            </a:r>
            <a:r>
              <a:rPr lang="en-NZ" dirty="0"/>
              <a:t> </a:t>
            </a:r>
            <a:r>
              <a:rPr lang="en-NZ" b="1" dirty="0"/>
              <a:t>pressures</a:t>
            </a:r>
            <a:r>
              <a:rPr lang="en-NZ" dirty="0"/>
              <a:t> that agriculture and dairy farming put on waterways; </a:t>
            </a:r>
            <a:endParaRPr lang="en-NZ" dirty="0" smtClean="0"/>
          </a:p>
          <a:p>
            <a:r>
              <a:rPr lang="en-NZ" dirty="0" smtClean="0"/>
              <a:t>any</a:t>
            </a:r>
            <a:r>
              <a:rPr lang="en-NZ" dirty="0"/>
              <a:t> </a:t>
            </a:r>
            <a:r>
              <a:rPr lang="en-NZ" b="1" dirty="0"/>
              <a:t>indicators</a:t>
            </a:r>
            <a:r>
              <a:rPr lang="en-NZ" dirty="0"/>
              <a:t> that would show a degradation in water quality as a result of dairy farming in the area; any potential trends that show increasing degradation or improving water quality; levels of </a:t>
            </a:r>
            <a:r>
              <a:rPr lang="en-NZ" b="1" dirty="0" err="1"/>
              <a:t>indicators</a:t>
            </a:r>
            <a:r>
              <a:rPr lang="en-NZ" dirty="0" err="1"/>
              <a:t>in</a:t>
            </a:r>
            <a:r>
              <a:rPr lang="en-NZ" dirty="0"/>
              <a:t> the case study area of the </a:t>
            </a:r>
            <a:r>
              <a:rPr lang="en-NZ" dirty="0" err="1"/>
              <a:t>Waiareka</a:t>
            </a:r>
            <a:r>
              <a:rPr lang="en-NZ" dirty="0"/>
              <a:t> Creek within the </a:t>
            </a:r>
            <a:r>
              <a:rPr lang="en-NZ" dirty="0" err="1"/>
              <a:t>Kakanui</a:t>
            </a:r>
            <a:r>
              <a:rPr lang="en-NZ" dirty="0"/>
              <a:t> catchment of North </a:t>
            </a:r>
            <a:r>
              <a:rPr lang="en-NZ" dirty="0" err="1"/>
              <a:t>Otago</a:t>
            </a:r>
            <a:r>
              <a:rPr lang="en-NZ" dirty="0"/>
              <a:t>; </a:t>
            </a:r>
            <a:endParaRPr lang="en-NZ" dirty="0" smtClean="0"/>
          </a:p>
          <a:p>
            <a:r>
              <a:rPr lang="en-NZ" dirty="0" smtClean="0"/>
              <a:t>and </a:t>
            </a:r>
            <a:r>
              <a:rPr lang="en-NZ" dirty="0"/>
              <a:t>the </a:t>
            </a:r>
            <a:r>
              <a:rPr lang="en-NZ" b="1" dirty="0"/>
              <a:t>responses</a:t>
            </a:r>
            <a:r>
              <a:rPr lang="en-NZ" dirty="0"/>
              <a:t> could be implemented to reduce the contamination of waterways by dairy farming activities are all things that are considered here.</a:t>
            </a:r>
          </a:p>
          <a:p>
            <a:endParaRPr lang="en-NZ" dirty="0"/>
          </a:p>
        </p:txBody>
      </p:sp>
    </p:spTree>
    <p:extLst>
      <p:ext uri="{BB962C8B-B14F-4D97-AF65-F5344CB8AC3E}">
        <p14:creationId xmlns:p14="http://schemas.microsoft.com/office/powerpoint/2010/main" val="2873433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Source contamination</a:t>
            </a:r>
            <a:endParaRPr lang="en-NZ" dirty="0"/>
          </a:p>
        </p:txBody>
      </p:sp>
      <p:sp>
        <p:nvSpPr>
          <p:cNvPr id="3" name="Content Placeholder 2"/>
          <p:cNvSpPr>
            <a:spLocks noGrp="1"/>
          </p:cNvSpPr>
          <p:nvPr>
            <p:ph idx="1"/>
          </p:nvPr>
        </p:nvSpPr>
        <p:spPr/>
        <p:txBody>
          <a:bodyPr>
            <a:normAutofit/>
          </a:bodyPr>
          <a:lstStyle/>
          <a:p>
            <a:r>
              <a:rPr lang="en-NZ" dirty="0" smtClean="0"/>
              <a:t>Dairy </a:t>
            </a:r>
            <a:r>
              <a:rPr lang="en-NZ" dirty="0"/>
              <a:t>farming has a particular effect on the quality of waterways due to the extensive application of nitrogen and phosphorus fertilizers, and the subsequent leaching of soils from irrigation of land (and in some cases, the over-application of both water and fertilizers). There is also the issue of animals being allowed access to streams and rivers</a:t>
            </a:r>
          </a:p>
          <a:p>
            <a:endParaRPr lang="en-NZ" dirty="0"/>
          </a:p>
        </p:txBody>
      </p:sp>
    </p:spTree>
    <p:extLst>
      <p:ext uri="{BB962C8B-B14F-4D97-AF65-F5344CB8AC3E}">
        <p14:creationId xmlns:p14="http://schemas.microsoft.com/office/powerpoint/2010/main" val="1921339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498</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Internal Assessment Resource Agricultural and Horticultural Science Level 2 AS 2.10 </vt:lpstr>
      <vt:lpstr>PowerPoint Presentation</vt:lpstr>
      <vt:lpstr>PowerPoint Presentation</vt:lpstr>
      <vt:lpstr>PowerPoint Presentation</vt:lpstr>
      <vt:lpstr>Impact of dairy farming on water quality.</vt:lpstr>
      <vt:lpstr>Introduction:</vt:lpstr>
      <vt:lpstr>PowerPoint Presentation</vt:lpstr>
      <vt:lpstr>PowerPoint Presentation</vt:lpstr>
      <vt:lpstr>Source contamination</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 of Education</dc:creator>
  <cp:lastModifiedBy>Ministry of Education</cp:lastModifiedBy>
  <cp:revision>6</cp:revision>
  <dcterms:created xsi:type="dcterms:W3CDTF">2014-01-30T07:54:48Z</dcterms:created>
  <dcterms:modified xsi:type="dcterms:W3CDTF">2014-03-20T07:27:53Z</dcterms:modified>
</cp:coreProperties>
</file>