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70" r:id="rId13"/>
    <p:sldId id="269" r:id="rId14"/>
    <p:sldId id="268"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85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835189-21B8-7E49-BBD0-3BEF5DB4699B}" type="datetimeFigureOut">
              <a:rPr lang="en-US" smtClean="0"/>
              <a:t>16/07/14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9AD99-1E9C-6A4C-8BE2-B7BD7FE81E94}" type="slidenum">
              <a:rPr lang="en-US" smtClean="0"/>
              <a:t>‹#›</a:t>
            </a:fld>
            <a:endParaRPr lang="en-US"/>
          </a:p>
        </p:txBody>
      </p:sp>
    </p:spTree>
    <p:extLst>
      <p:ext uri="{BB962C8B-B14F-4D97-AF65-F5344CB8AC3E}">
        <p14:creationId xmlns:p14="http://schemas.microsoft.com/office/powerpoint/2010/main" val="3525248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35189-21B8-7E49-BBD0-3BEF5DB4699B}" type="datetimeFigureOut">
              <a:rPr lang="en-US" smtClean="0"/>
              <a:t>16/07/14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9AD99-1E9C-6A4C-8BE2-B7BD7FE81E94}" type="slidenum">
              <a:rPr lang="en-US" smtClean="0"/>
              <a:t>‹#›</a:t>
            </a:fld>
            <a:endParaRPr lang="en-US"/>
          </a:p>
        </p:txBody>
      </p:sp>
    </p:spTree>
    <p:extLst>
      <p:ext uri="{BB962C8B-B14F-4D97-AF65-F5344CB8AC3E}">
        <p14:creationId xmlns:p14="http://schemas.microsoft.com/office/powerpoint/2010/main" val="68464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35189-21B8-7E49-BBD0-3BEF5DB4699B}" type="datetimeFigureOut">
              <a:rPr lang="en-US" smtClean="0"/>
              <a:t>16/07/14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9AD99-1E9C-6A4C-8BE2-B7BD7FE81E94}" type="slidenum">
              <a:rPr lang="en-US" smtClean="0"/>
              <a:t>‹#›</a:t>
            </a:fld>
            <a:endParaRPr lang="en-US"/>
          </a:p>
        </p:txBody>
      </p:sp>
    </p:spTree>
    <p:extLst>
      <p:ext uri="{BB962C8B-B14F-4D97-AF65-F5344CB8AC3E}">
        <p14:creationId xmlns:p14="http://schemas.microsoft.com/office/powerpoint/2010/main" val="264687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35189-21B8-7E49-BBD0-3BEF5DB4699B}" type="datetimeFigureOut">
              <a:rPr lang="en-US" smtClean="0"/>
              <a:t>16/07/14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9AD99-1E9C-6A4C-8BE2-B7BD7FE81E94}" type="slidenum">
              <a:rPr lang="en-US" smtClean="0"/>
              <a:t>‹#›</a:t>
            </a:fld>
            <a:endParaRPr lang="en-US"/>
          </a:p>
        </p:txBody>
      </p:sp>
    </p:spTree>
    <p:extLst>
      <p:ext uri="{BB962C8B-B14F-4D97-AF65-F5344CB8AC3E}">
        <p14:creationId xmlns:p14="http://schemas.microsoft.com/office/powerpoint/2010/main" val="62973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835189-21B8-7E49-BBD0-3BEF5DB4699B}" type="datetimeFigureOut">
              <a:rPr lang="en-US" smtClean="0"/>
              <a:t>16/07/14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9AD99-1E9C-6A4C-8BE2-B7BD7FE81E94}" type="slidenum">
              <a:rPr lang="en-US" smtClean="0"/>
              <a:t>‹#›</a:t>
            </a:fld>
            <a:endParaRPr lang="en-US"/>
          </a:p>
        </p:txBody>
      </p:sp>
    </p:spTree>
    <p:extLst>
      <p:ext uri="{BB962C8B-B14F-4D97-AF65-F5344CB8AC3E}">
        <p14:creationId xmlns:p14="http://schemas.microsoft.com/office/powerpoint/2010/main" val="182355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835189-21B8-7E49-BBD0-3BEF5DB4699B}" type="datetimeFigureOut">
              <a:rPr lang="en-US" smtClean="0"/>
              <a:t>16/07/14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9AD99-1E9C-6A4C-8BE2-B7BD7FE81E94}" type="slidenum">
              <a:rPr lang="en-US" smtClean="0"/>
              <a:t>‹#›</a:t>
            </a:fld>
            <a:endParaRPr lang="en-US"/>
          </a:p>
        </p:txBody>
      </p:sp>
    </p:spTree>
    <p:extLst>
      <p:ext uri="{BB962C8B-B14F-4D97-AF65-F5344CB8AC3E}">
        <p14:creationId xmlns:p14="http://schemas.microsoft.com/office/powerpoint/2010/main" val="274460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835189-21B8-7E49-BBD0-3BEF5DB4699B}" type="datetimeFigureOut">
              <a:rPr lang="en-US" smtClean="0"/>
              <a:t>16/07/14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B9AD99-1E9C-6A4C-8BE2-B7BD7FE81E94}" type="slidenum">
              <a:rPr lang="en-US" smtClean="0"/>
              <a:t>‹#›</a:t>
            </a:fld>
            <a:endParaRPr lang="en-US"/>
          </a:p>
        </p:txBody>
      </p:sp>
    </p:spTree>
    <p:extLst>
      <p:ext uri="{BB962C8B-B14F-4D97-AF65-F5344CB8AC3E}">
        <p14:creationId xmlns:p14="http://schemas.microsoft.com/office/powerpoint/2010/main" val="74856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835189-21B8-7E49-BBD0-3BEF5DB4699B}" type="datetimeFigureOut">
              <a:rPr lang="en-US" smtClean="0"/>
              <a:t>16/07/14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B9AD99-1E9C-6A4C-8BE2-B7BD7FE81E94}" type="slidenum">
              <a:rPr lang="en-US" smtClean="0"/>
              <a:t>‹#›</a:t>
            </a:fld>
            <a:endParaRPr lang="en-US"/>
          </a:p>
        </p:txBody>
      </p:sp>
    </p:spTree>
    <p:extLst>
      <p:ext uri="{BB962C8B-B14F-4D97-AF65-F5344CB8AC3E}">
        <p14:creationId xmlns:p14="http://schemas.microsoft.com/office/powerpoint/2010/main" val="21158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35189-21B8-7E49-BBD0-3BEF5DB4699B}" type="datetimeFigureOut">
              <a:rPr lang="en-US" smtClean="0"/>
              <a:t>16/07/14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B9AD99-1E9C-6A4C-8BE2-B7BD7FE81E94}" type="slidenum">
              <a:rPr lang="en-US" smtClean="0"/>
              <a:t>‹#›</a:t>
            </a:fld>
            <a:endParaRPr lang="en-US"/>
          </a:p>
        </p:txBody>
      </p:sp>
    </p:spTree>
    <p:extLst>
      <p:ext uri="{BB962C8B-B14F-4D97-AF65-F5344CB8AC3E}">
        <p14:creationId xmlns:p14="http://schemas.microsoft.com/office/powerpoint/2010/main" val="411413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35189-21B8-7E49-BBD0-3BEF5DB4699B}" type="datetimeFigureOut">
              <a:rPr lang="en-US" smtClean="0"/>
              <a:t>16/07/14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9AD99-1E9C-6A4C-8BE2-B7BD7FE81E94}" type="slidenum">
              <a:rPr lang="en-US" smtClean="0"/>
              <a:t>‹#›</a:t>
            </a:fld>
            <a:endParaRPr lang="en-US"/>
          </a:p>
        </p:txBody>
      </p:sp>
    </p:spTree>
    <p:extLst>
      <p:ext uri="{BB962C8B-B14F-4D97-AF65-F5344CB8AC3E}">
        <p14:creationId xmlns:p14="http://schemas.microsoft.com/office/powerpoint/2010/main" val="208630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35189-21B8-7E49-BBD0-3BEF5DB4699B}" type="datetimeFigureOut">
              <a:rPr lang="en-US" smtClean="0"/>
              <a:t>16/07/14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9AD99-1E9C-6A4C-8BE2-B7BD7FE81E94}" type="slidenum">
              <a:rPr lang="en-US" smtClean="0"/>
              <a:t>‹#›</a:t>
            </a:fld>
            <a:endParaRPr lang="en-US"/>
          </a:p>
        </p:txBody>
      </p:sp>
    </p:spTree>
    <p:extLst>
      <p:ext uri="{BB962C8B-B14F-4D97-AF65-F5344CB8AC3E}">
        <p14:creationId xmlns:p14="http://schemas.microsoft.com/office/powerpoint/2010/main" val="8306715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35189-21B8-7E49-BBD0-3BEF5DB4699B}" type="datetimeFigureOut">
              <a:rPr lang="en-US" smtClean="0"/>
              <a:t>16/07/14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9AD99-1E9C-6A4C-8BE2-B7BD7FE81E94}" type="slidenum">
              <a:rPr lang="en-US" smtClean="0"/>
              <a:t>‹#›</a:t>
            </a:fld>
            <a:endParaRPr lang="en-US"/>
          </a:p>
        </p:txBody>
      </p:sp>
    </p:spTree>
    <p:extLst>
      <p:ext uri="{BB962C8B-B14F-4D97-AF65-F5344CB8AC3E}">
        <p14:creationId xmlns:p14="http://schemas.microsoft.com/office/powerpoint/2010/main" val="1246476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0" indent="0">
              <a:buNone/>
            </a:pPr>
            <a:r>
              <a:rPr lang="en-US" dirty="0"/>
              <a:t>In this lesson you will learn to: </a:t>
            </a:r>
          </a:p>
          <a:p>
            <a:pPr marL="0" indent="0">
              <a:buNone/>
            </a:pPr>
            <a:r>
              <a:rPr lang="en-US" dirty="0"/>
              <a:t> </a:t>
            </a:r>
            <a:r>
              <a:rPr lang="en-US" dirty="0" smtClean="0"/>
              <a:t>describe </a:t>
            </a:r>
            <a:r>
              <a:rPr lang="en-US" dirty="0"/>
              <a:t>how reproductive techniques, that improve the timing of reproduction, are carried out </a:t>
            </a:r>
          </a:p>
          <a:p>
            <a:pPr marL="0" indent="0">
              <a:buNone/>
            </a:pPr>
            <a:r>
              <a:rPr lang="en-US" dirty="0"/>
              <a:t> </a:t>
            </a:r>
            <a:r>
              <a:rPr lang="en-US" dirty="0" smtClean="0"/>
              <a:t>explain </a:t>
            </a:r>
            <a:r>
              <a:rPr lang="en-US" dirty="0"/>
              <a:t>why these reproductive techniques are used. </a:t>
            </a:r>
          </a:p>
          <a:p>
            <a:endParaRPr lang="en-US" dirty="0"/>
          </a:p>
        </p:txBody>
      </p:sp>
    </p:spTree>
    <p:extLst>
      <p:ext uri="{BB962C8B-B14F-4D97-AF65-F5344CB8AC3E}">
        <p14:creationId xmlns:p14="http://schemas.microsoft.com/office/powerpoint/2010/main" val="3080528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3560" b="-13560"/>
          <a:stretch>
            <a:fillRect/>
          </a:stretch>
        </p:blipFill>
        <p:spPr>
          <a:xfrm>
            <a:off x="3573840" y="761591"/>
            <a:ext cx="4695191" cy="2582174"/>
          </a:xfrm>
        </p:spPr>
      </p:pic>
      <p:pic>
        <p:nvPicPr>
          <p:cNvPr id="5" name="Picture 4"/>
          <p:cNvPicPr>
            <a:picLocks noChangeAspect="1"/>
          </p:cNvPicPr>
          <p:nvPr/>
        </p:nvPicPr>
        <p:blipFill>
          <a:blip r:embed="rId3"/>
          <a:stretch>
            <a:fillRect/>
          </a:stretch>
        </p:blipFill>
        <p:spPr>
          <a:xfrm>
            <a:off x="393700" y="3343765"/>
            <a:ext cx="5074164" cy="3815277"/>
          </a:xfrm>
          <a:prstGeom prst="rect">
            <a:avLst/>
          </a:prstGeom>
        </p:spPr>
      </p:pic>
      <p:sp>
        <p:nvSpPr>
          <p:cNvPr id="6" name="TextBox 5"/>
          <p:cNvSpPr txBox="1"/>
          <p:nvPr/>
        </p:nvSpPr>
        <p:spPr>
          <a:xfrm>
            <a:off x="0" y="388275"/>
            <a:ext cx="5321973" cy="1200329"/>
          </a:xfrm>
          <a:prstGeom prst="rect">
            <a:avLst/>
          </a:prstGeom>
          <a:noFill/>
        </p:spPr>
        <p:txBody>
          <a:bodyPr wrap="square" rtlCol="0">
            <a:spAutoFit/>
          </a:bodyPr>
          <a:lstStyle/>
          <a:p>
            <a:r>
              <a:rPr lang="en-US" dirty="0" err="1"/>
              <a:t>CueMate</a:t>
            </a:r>
            <a:r>
              <a:rPr lang="en-US" dirty="0"/>
              <a:t> </a:t>
            </a:r>
          </a:p>
          <a:p>
            <a:r>
              <a:rPr lang="en-US" dirty="0"/>
              <a:t>The two pods contain progesterone. The flexible wishbone and soft treatment pods can have better retention in cows than other devices. 	</a:t>
            </a:r>
          </a:p>
        </p:txBody>
      </p:sp>
      <p:sp>
        <p:nvSpPr>
          <p:cNvPr id="7" name="TextBox 6"/>
          <p:cNvSpPr txBox="1"/>
          <p:nvPr/>
        </p:nvSpPr>
        <p:spPr>
          <a:xfrm>
            <a:off x="5498771" y="4156864"/>
            <a:ext cx="3645229" cy="1477328"/>
          </a:xfrm>
          <a:prstGeom prst="rect">
            <a:avLst/>
          </a:prstGeom>
          <a:noFill/>
        </p:spPr>
        <p:txBody>
          <a:bodyPr wrap="square" rtlCol="0">
            <a:spAutoFit/>
          </a:bodyPr>
          <a:lstStyle/>
          <a:p>
            <a:r>
              <a:rPr lang="en-US" dirty="0"/>
              <a:t>A CIDR for sheep. </a:t>
            </a:r>
          </a:p>
          <a:p>
            <a:r>
              <a:rPr lang="en-US" dirty="0"/>
              <a:t>CIDRs for cows are the same shape but larger. </a:t>
            </a:r>
          </a:p>
          <a:p>
            <a:r>
              <a:rPr lang="en-US" dirty="0"/>
              <a:t>Progesterone is impregnated into the silicone wings of the CIDR. 	</a:t>
            </a:r>
          </a:p>
        </p:txBody>
      </p:sp>
    </p:spTree>
    <p:extLst>
      <p:ext uri="{BB962C8B-B14F-4D97-AF65-F5344CB8AC3E}">
        <p14:creationId xmlns:p14="http://schemas.microsoft.com/office/powerpoint/2010/main" val="341025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6542"/>
            <a:ext cx="8229600" cy="6511458"/>
          </a:xfrm>
        </p:spPr>
        <p:txBody>
          <a:bodyPr>
            <a:normAutofit fontScale="85000" lnSpcReduction="20000"/>
          </a:bodyPr>
          <a:lstStyle/>
          <a:p>
            <a:pPr marL="0" indent="0">
              <a:buNone/>
            </a:pPr>
            <a:r>
              <a:rPr lang="en-US" b="1" dirty="0"/>
              <a:t>USING CIDRS AND CUEMATES </a:t>
            </a:r>
            <a:endParaRPr lang="en-US" dirty="0"/>
          </a:p>
          <a:p>
            <a:r>
              <a:rPr lang="en-US" dirty="0"/>
              <a:t>CIDR and </a:t>
            </a:r>
            <a:r>
              <a:rPr lang="en-US" dirty="0" err="1"/>
              <a:t>CueMate</a:t>
            </a:r>
            <a:r>
              <a:rPr lang="en-US" dirty="0"/>
              <a:t> devices are loaded into applicators with their wings, or pods, flattened together. This is so they can be inserted into the cow’s vagina easily and without causing harm. The cow’s vulva should be wiped clean before the device is inserted and the loaded applicator lubricated with veterinary lubricant. The applicator is then carefully inserted until the tip is near the front end of the vagina. When it is in the correct position, the plunger is pushed releasing the device inside the vagina and the applicator is removed. The CIDR or </a:t>
            </a:r>
            <a:r>
              <a:rPr lang="en-US" dirty="0" err="1"/>
              <a:t>CueMate</a:t>
            </a:r>
            <a:r>
              <a:rPr lang="en-US" dirty="0"/>
              <a:t> is then left in the vagina releasing the progesterone. The device’s tail is left poking out of the vulva so the CIDR can be pulled out after a week. </a:t>
            </a:r>
          </a:p>
          <a:p>
            <a:r>
              <a:rPr lang="en-US" dirty="0"/>
              <a:t>When the cow is no longer given progesterone the FSH level slowly increases and the cow will come into heat. </a:t>
            </a:r>
          </a:p>
        </p:txBody>
      </p:sp>
    </p:spTree>
    <p:extLst>
      <p:ext uri="{BB962C8B-B14F-4D97-AF65-F5344CB8AC3E}">
        <p14:creationId xmlns:p14="http://schemas.microsoft.com/office/powerpoint/2010/main" val="992602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7432"/>
            <a:ext cx="8229600" cy="6610568"/>
          </a:xfrm>
        </p:spPr>
        <p:txBody>
          <a:bodyPr>
            <a:noAutofit/>
          </a:bodyPr>
          <a:lstStyle/>
          <a:p>
            <a:pPr marL="0" indent="0">
              <a:buNone/>
            </a:pPr>
            <a:r>
              <a:rPr lang="en-US" sz="1600" b="1" dirty="0"/>
              <a:t>USES AND ECONOMIC BENEFITS OF PROGESTERONE DEVICES </a:t>
            </a:r>
            <a:endParaRPr lang="en-US" sz="1600" dirty="0"/>
          </a:p>
          <a:p>
            <a:r>
              <a:rPr lang="en-US" sz="1600" dirty="0"/>
              <a:t>Apart from altering when the females come into heat the main use is to shorten the time a herd or flock will be in </a:t>
            </a:r>
            <a:r>
              <a:rPr lang="en-US" sz="1600" dirty="0" err="1"/>
              <a:t>oestrus</a:t>
            </a:r>
            <a:r>
              <a:rPr lang="en-US" sz="1600" dirty="0"/>
              <a:t>. This makes a lot of animals have their heat periods at the same time. Shortening up the time a herd is in </a:t>
            </a:r>
            <a:r>
              <a:rPr lang="en-US" sz="1600" dirty="0" err="1"/>
              <a:t>oestrus</a:t>
            </a:r>
            <a:r>
              <a:rPr lang="en-US" sz="1600" dirty="0"/>
              <a:t> is often called condensing </a:t>
            </a:r>
            <a:r>
              <a:rPr lang="en-US" sz="1600" dirty="0" err="1"/>
              <a:t>oestrus</a:t>
            </a:r>
            <a:r>
              <a:rPr lang="en-US" sz="1600" dirty="0"/>
              <a:t>. </a:t>
            </a:r>
          </a:p>
          <a:p>
            <a:r>
              <a:rPr lang="en-US" sz="1600" dirty="0"/>
              <a:t>Farmers want to condense </a:t>
            </a:r>
            <a:r>
              <a:rPr lang="en-US" sz="1600" dirty="0" err="1"/>
              <a:t>oestrus</a:t>
            </a:r>
            <a:r>
              <a:rPr lang="en-US" sz="1600" dirty="0"/>
              <a:t> for several reasons. </a:t>
            </a:r>
          </a:p>
          <a:p>
            <a:r>
              <a:rPr lang="en-US" sz="1600" dirty="0"/>
              <a:t>1. To have lots of cows (or ewes) ready for artificial insemination (AI) or for natural mating. Economically this makes the maximum use of an AI technician, or of a visiting high genetic worth bull or ram if natural mating is used. More animals can be inseminated and calving dates will be known. </a:t>
            </a:r>
          </a:p>
          <a:p>
            <a:r>
              <a:rPr lang="en-US" sz="1600" dirty="0"/>
              <a:t>2. To shorten the spring calving period (condense the calving) so that dairy cows calve at the beginning of peak spring pasture growth. </a:t>
            </a:r>
          </a:p>
          <a:p>
            <a:r>
              <a:rPr lang="en-US" sz="1600" dirty="0"/>
              <a:t>Economically this has two big benefits. It results in higher milk production since cows have the maximum feed available, and also more milk as the cows can be milked for a longer time. By timing the cows to calve exactly at the start of the season, instead of letting them calve a week or two later, the farmer can milk cows for more days in the season. </a:t>
            </a:r>
          </a:p>
          <a:p>
            <a:r>
              <a:rPr lang="en-US" sz="1600" dirty="0"/>
              <a:t>3. To condense autumn calving on dairy farms that milk all year round and have split calving. The autumn calving herd will calve together so maximum winter production can occur. </a:t>
            </a:r>
          </a:p>
          <a:p>
            <a:r>
              <a:rPr lang="en-US" sz="1600" dirty="0"/>
              <a:t>Having some of the cows milking in the winter makes more use of the farm and machinery. Some milk factories have contracts for farms to supply milk all year round for </a:t>
            </a:r>
            <a:r>
              <a:rPr lang="en-US" sz="1600" dirty="0" err="1"/>
              <a:t>specialised</a:t>
            </a:r>
            <a:r>
              <a:rPr lang="en-US" sz="1600" dirty="0"/>
              <a:t> products and to supply fresh milk to consumers. They pay more for the winter milk (start of June to mid July). Having all of the autumn calving cows come into milk at the same time means more winter milk is produced. </a:t>
            </a:r>
          </a:p>
          <a:p>
            <a:r>
              <a:rPr lang="en-US" sz="1600" dirty="0"/>
              <a:t>4. To </a:t>
            </a:r>
            <a:r>
              <a:rPr lang="en-US" sz="1600" dirty="0" err="1"/>
              <a:t>synchronise</a:t>
            </a:r>
            <a:r>
              <a:rPr lang="en-US" sz="1600" dirty="0"/>
              <a:t> donor and recipient cows in an Embryo transplant (ET) </a:t>
            </a:r>
            <a:r>
              <a:rPr lang="en-US" sz="1600" dirty="0" err="1"/>
              <a:t>programme</a:t>
            </a:r>
            <a:r>
              <a:rPr lang="en-US" sz="1600" dirty="0"/>
              <a:t>. Economically </a:t>
            </a:r>
            <a:r>
              <a:rPr lang="en-US" sz="1600" dirty="0" err="1"/>
              <a:t>synchronisation</a:t>
            </a:r>
            <a:r>
              <a:rPr lang="en-US" sz="1600" dirty="0"/>
              <a:t> is very important for ET to succeed. If the success rate is low then there will be little financial gain from this expensive process. </a:t>
            </a:r>
          </a:p>
        </p:txBody>
      </p:sp>
    </p:spTree>
    <p:extLst>
      <p:ext uri="{BB962C8B-B14F-4D97-AF65-F5344CB8AC3E}">
        <p14:creationId xmlns:p14="http://schemas.microsoft.com/office/powerpoint/2010/main" val="113106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7570"/>
            <a:ext cx="8229600" cy="6383617"/>
          </a:xfrm>
        </p:spPr>
        <p:txBody>
          <a:bodyPr>
            <a:normAutofit fontScale="85000" lnSpcReduction="20000"/>
          </a:bodyPr>
          <a:lstStyle/>
          <a:p>
            <a:pPr marL="0" indent="0">
              <a:buNone/>
            </a:pPr>
            <a:r>
              <a:rPr lang="en-US" b="1" dirty="0"/>
              <a:t>INDUCING BIRTH (INDUCTIONS) </a:t>
            </a:r>
            <a:endParaRPr lang="en-US" b="1" dirty="0" smtClean="0"/>
          </a:p>
          <a:p>
            <a:r>
              <a:rPr lang="en-US" dirty="0" smtClean="0"/>
              <a:t>Inductions </a:t>
            </a:r>
            <a:r>
              <a:rPr lang="en-US" dirty="0"/>
              <a:t>are when livestock (usually cows) have their calving dates brought forward by shortening their pregnancies. </a:t>
            </a:r>
          </a:p>
          <a:p>
            <a:r>
              <a:rPr lang="en-US" dirty="0"/>
              <a:t>This practice isn’t as common as it used to be but about 4.5% of cows are induced. Some dams get pregnant late in a breeding season, which means that they will be due to have their young later than most of the others. This can be a real nuisance to the farmer, as the animal’s production will lag behind the group. Induction is using hormones to make the dam have her young before the normal end of the pregnancy. </a:t>
            </a:r>
          </a:p>
          <a:p>
            <a:r>
              <a:rPr lang="en-US" dirty="0"/>
              <a:t>Inductions are mainly carried out on dairy cows, so that they start to produce milk along with the rest of the herd. It also prevents them from being late the next year, as they will come into </a:t>
            </a:r>
            <a:r>
              <a:rPr lang="en-US" dirty="0" err="1"/>
              <a:t>oestrus</a:t>
            </a:r>
            <a:r>
              <a:rPr lang="en-US" dirty="0"/>
              <a:t> after calving at about the same time as the rest of the herd. 	</a:t>
            </a:r>
          </a:p>
          <a:p>
            <a:endParaRPr lang="en-US" dirty="0"/>
          </a:p>
        </p:txBody>
      </p:sp>
    </p:spTree>
    <p:extLst>
      <p:ext uri="{BB962C8B-B14F-4D97-AF65-F5344CB8AC3E}">
        <p14:creationId xmlns:p14="http://schemas.microsoft.com/office/powerpoint/2010/main" val="3448778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Name 3 ways a farmer can change the timing of when an animal gives birth. </a:t>
            </a:r>
            <a:r>
              <a:rPr lang="en-US" dirty="0" smtClean="0"/>
              <a:t>– </a:t>
            </a:r>
          </a:p>
          <a:p>
            <a:endParaRPr lang="en-US" dirty="0" smtClean="0"/>
          </a:p>
          <a:p>
            <a:pPr marL="0" indent="0">
              <a:buNone/>
            </a:pPr>
            <a:r>
              <a:rPr lang="en-US" dirty="0" smtClean="0"/>
              <a:t>To give a continual, year round supply of milk what 2 seasons would a dairy farmer need to get their cows into calf</a:t>
            </a:r>
            <a:r>
              <a:rPr lang="en-US" dirty="0" smtClean="0"/>
              <a:t>?</a:t>
            </a:r>
          </a:p>
          <a:p>
            <a:endParaRPr lang="en-US" dirty="0" smtClean="0"/>
          </a:p>
          <a:p>
            <a:endParaRPr lang="en-US" dirty="0"/>
          </a:p>
        </p:txBody>
      </p:sp>
    </p:spTree>
    <p:extLst>
      <p:ext uri="{BB962C8B-B14F-4D97-AF65-F5344CB8AC3E}">
        <p14:creationId xmlns:p14="http://schemas.microsoft.com/office/powerpoint/2010/main" val="2396918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Name 3 ways a farmer can change the timing of when an animal gives birth. – </a:t>
            </a:r>
          </a:p>
          <a:p>
            <a:pPr marL="0" indent="0">
              <a:buNone/>
            </a:pPr>
            <a:r>
              <a:rPr lang="en-US" dirty="0"/>
              <a:t>1. Adjusting the timing of mating within the breeding season </a:t>
            </a:r>
          </a:p>
          <a:p>
            <a:pPr marL="0" indent="0">
              <a:buNone/>
            </a:pPr>
            <a:r>
              <a:rPr lang="en-US" dirty="0"/>
              <a:t>2. Altering the timing of </a:t>
            </a:r>
            <a:r>
              <a:rPr lang="en-US" dirty="0" err="1"/>
              <a:t>oestrus</a:t>
            </a:r>
            <a:r>
              <a:rPr lang="en-US" dirty="0"/>
              <a:t> </a:t>
            </a:r>
          </a:p>
          <a:p>
            <a:pPr marL="0" indent="0">
              <a:buNone/>
            </a:pPr>
            <a:r>
              <a:rPr lang="en-US" dirty="0"/>
              <a:t>3. Inducing birth</a:t>
            </a:r>
            <a:r>
              <a:rPr lang="en-US" b="1" dirty="0"/>
              <a:t>. </a:t>
            </a:r>
            <a:endParaRPr lang="en-US" dirty="0"/>
          </a:p>
          <a:p>
            <a:endParaRPr lang="en-US" dirty="0"/>
          </a:p>
          <a:p>
            <a:pPr marL="0" indent="0">
              <a:buNone/>
            </a:pPr>
            <a:r>
              <a:rPr lang="en-US" dirty="0"/>
              <a:t>To give a continual, year round supply of milk what 2 seasons would a dairy farmer need to get their cows into calf?</a:t>
            </a:r>
          </a:p>
          <a:p>
            <a:pPr marL="0" indent="0">
              <a:buNone/>
            </a:pPr>
            <a:r>
              <a:rPr lang="en-US" dirty="0"/>
              <a:t>- Mid-winter for Autumn Calving (winter milking) and Autumn for Spring Calving</a:t>
            </a:r>
          </a:p>
          <a:p>
            <a:endParaRPr lang="en-US" dirty="0"/>
          </a:p>
        </p:txBody>
      </p:sp>
    </p:spTree>
    <p:extLst>
      <p:ext uri="{BB962C8B-B14F-4D97-AF65-F5344CB8AC3E}">
        <p14:creationId xmlns:p14="http://schemas.microsoft.com/office/powerpoint/2010/main" val="10190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5378"/>
            <a:ext cx="8229600" cy="5680785"/>
          </a:xfrm>
        </p:spPr>
        <p:txBody>
          <a:bodyPr>
            <a:normAutofit fontScale="92500" lnSpcReduction="10000"/>
          </a:bodyPr>
          <a:lstStyle/>
          <a:p>
            <a:r>
              <a:rPr lang="en-US" dirty="0"/>
              <a:t>Farmers manage the timing of their animals’ reproduction. The birth of new stock needs to fit in with when feed is available on the farm (usually spring), farm management and </a:t>
            </a:r>
            <a:r>
              <a:rPr lang="en-US" dirty="0" err="1"/>
              <a:t>labour</a:t>
            </a:r>
            <a:r>
              <a:rPr lang="en-US" dirty="0"/>
              <a:t> requirements, the needs of their animals and when animal products are needed by consumers. </a:t>
            </a:r>
          </a:p>
          <a:p>
            <a:r>
              <a:rPr lang="en-US" dirty="0"/>
              <a:t>Changing the time when animals are born can be done in three main ways: </a:t>
            </a:r>
          </a:p>
          <a:p>
            <a:pPr marL="0" indent="0">
              <a:buNone/>
            </a:pPr>
            <a:r>
              <a:rPr lang="en-US" dirty="0"/>
              <a:t>1. Adjusting the timing of mating within the breeding season </a:t>
            </a:r>
          </a:p>
          <a:p>
            <a:pPr marL="0" indent="0">
              <a:buNone/>
            </a:pPr>
            <a:r>
              <a:rPr lang="en-US" dirty="0"/>
              <a:t>2. Altering the timing of </a:t>
            </a:r>
            <a:r>
              <a:rPr lang="en-US" dirty="0" err="1"/>
              <a:t>oestrus</a:t>
            </a:r>
            <a:r>
              <a:rPr lang="en-US" dirty="0"/>
              <a:t> </a:t>
            </a:r>
          </a:p>
          <a:p>
            <a:pPr marL="0" indent="0">
              <a:buNone/>
            </a:pPr>
            <a:r>
              <a:rPr lang="en-US" dirty="0"/>
              <a:t>3. Inducing birth</a:t>
            </a:r>
            <a:r>
              <a:rPr lang="en-US" b="1" dirty="0"/>
              <a:t>. </a:t>
            </a:r>
            <a:endParaRPr lang="en-US" dirty="0"/>
          </a:p>
        </p:txBody>
      </p:sp>
    </p:spTree>
    <p:extLst>
      <p:ext uri="{BB962C8B-B14F-4D97-AF65-F5344CB8AC3E}">
        <p14:creationId xmlns:p14="http://schemas.microsoft.com/office/powerpoint/2010/main" val="335702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ADJUSTING THE TIMING OF MATING </a:t>
            </a:r>
            <a:endParaRPr lang="en-US" dirty="0"/>
          </a:p>
        </p:txBody>
      </p:sp>
      <p:sp>
        <p:nvSpPr>
          <p:cNvPr id="3" name="Content Placeholder 2"/>
          <p:cNvSpPr>
            <a:spLocks noGrp="1"/>
          </p:cNvSpPr>
          <p:nvPr>
            <p:ph idx="1"/>
          </p:nvPr>
        </p:nvSpPr>
        <p:spPr/>
        <p:txBody>
          <a:bodyPr>
            <a:normAutofit fontScale="70000" lnSpcReduction="20000"/>
          </a:bodyPr>
          <a:lstStyle/>
          <a:p>
            <a:r>
              <a:rPr lang="en-US" dirty="0"/>
              <a:t>Usually sires are kept quite separate from dams until a farmer wants them to mate. </a:t>
            </a:r>
          </a:p>
          <a:p>
            <a:r>
              <a:rPr lang="en-US" dirty="0"/>
              <a:t>Males are kept by themselves in paddocks well away from the females. 	</a:t>
            </a:r>
          </a:p>
          <a:p>
            <a:pPr marL="0" indent="0">
              <a:buNone/>
            </a:pPr>
            <a:r>
              <a:rPr lang="en-US" b="1" dirty="0"/>
              <a:t>CATTLE </a:t>
            </a:r>
            <a:endParaRPr lang="en-US" dirty="0"/>
          </a:p>
          <a:p>
            <a:r>
              <a:rPr lang="en-US" dirty="0"/>
              <a:t>Cattle can breed all through the year, but a farmer may want to vary mating times to fit in with the requirements of producer companies. </a:t>
            </a:r>
          </a:p>
          <a:p>
            <a:r>
              <a:rPr lang="en-US" dirty="0" smtClean="0"/>
              <a:t> A </a:t>
            </a:r>
            <a:r>
              <a:rPr lang="en-US" dirty="0"/>
              <a:t>dairy farmer supplying milk to a dairy factory will try to get all cows breeding over a short period. This is because the cows are dried off over the winter months prior to calving. When they calve, they start milk production – usually around August. It is more profitable for the farmer to have all cows coming into milk production over a short period as the cows will be in milk longer. </a:t>
            </a:r>
          </a:p>
          <a:p>
            <a:endParaRPr lang="en-US" dirty="0"/>
          </a:p>
        </p:txBody>
      </p:sp>
      <p:pic>
        <p:nvPicPr>
          <p:cNvPr id="4" name="Picture 3"/>
          <p:cNvPicPr>
            <a:picLocks noChangeAspect="1"/>
          </p:cNvPicPr>
          <p:nvPr/>
        </p:nvPicPr>
        <p:blipFill>
          <a:blip r:embed="rId2"/>
          <a:stretch>
            <a:fillRect/>
          </a:stretch>
        </p:blipFill>
        <p:spPr>
          <a:xfrm>
            <a:off x="704722" y="5855899"/>
            <a:ext cx="1610928" cy="1064934"/>
          </a:xfrm>
          <a:prstGeom prst="rect">
            <a:avLst/>
          </a:prstGeom>
        </p:spPr>
      </p:pic>
      <p:sp>
        <p:nvSpPr>
          <p:cNvPr id="6" name="TextBox 5"/>
          <p:cNvSpPr txBox="1"/>
          <p:nvPr/>
        </p:nvSpPr>
        <p:spPr>
          <a:xfrm>
            <a:off x="2979790" y="6036830"/>
            <a:ext cx="3705536" cy="923330"/>
          </a:xfrm>
          <a:prstGeom prst="rect">
            <a:avLst/>
          </a:prstGeom>
          <a:noFill/>
        </p:spPr>
        <p:txBody>
          <a:bodyPr wrap="square" rtlCol="0">
            <a:spAutoFit/>
          </a:bodyPr>
          <a:lstStyle/>
          <a:p>
            <a:r>
              <a:rPr lang="en-US" dirty="0"/>
              <a:t>Bulls in a paddock away from the cows and heifers. 	</a:t>
            </a:r>
          </a:p>
          <a:p>
            <a:endParaRPr lang="en-US" dirty="0"/>
          </a:p>
        </p:txBody>
      </p:sp>
    </p:spTree>
    <p:extLst>
      <p:ext uri="{BB962C8B-B14F-4D97-AF65-F5344CB8AC3E}">
        <p14:creationId xmlns:p14="http://schemas.microsoft.com/office/powerpoint/2010/main" val="127109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IMPROVING THE TIMING OF REPRODUCTION </a:t>
            </a:r>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endParaRPr lang="en-US" dirty="0"/>
          </a:p>
          <a:p>
            <a:r>
              <a:rPr lang="en-US" dirty="0"/>
              <a:t>Some dairy farmers may take advantage of higher prices paid for milk over winter. </a:t>
            </a:r>
          </a:p>
          <a:p>
            <a:r>
              <a:rPr lang="en-US" dirty="0"/>
              <a:t>There is always consumer demand for fresh milk and it is more economical for dairy factories to keep processing milk all year round. So dairy factories pay more for milk in winter as it is harder for the farmers to produce. This is because there is less feed for the cows as the cold temperatures slow down pasture growth. 	</a:t>
            </a:r>
          </a:p>
          <a:p>
            <a:r>
              <a:rPr lang="en-US" dirty="0"/>
              <a:t>Cows need to calve in autumn to start off the winter milk production. To get the cows to calve next autumn they must be mated about mid-winter. Some herds have cows calving in autumn and the rest of the herd calving in spring to give a continual supply of milk all year. </a:t>
            </a:r>
          </a:p>
        </p:txBody>
      </p:sp>
    </p:spTree>
    <p:extLst>
      <p:ext uri="{BB962C8B-B14F-4D97-AF65-F5344CB8AC3E}">
        <p14:creationId xmlns:p14="http://schemas.microsoft.com/office/powerpoint/2010/main" val="184881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Sheep…</a:t>
            </a:r>
            <a:endParaRPr lang="en-US" dirty="0"/>
          </a:p>
        </p:txBody>
      </p:sp>
      <p:sp>
        <p:nvSpPr>
          <p:cNvPr id="3" name="Content Placeholder 2"/>
          <p:cNvSpPr>
            <a:spLocks noGrp="1"/>
          </p:cNvSpPr>
          <p:nvPr>
            <p:ph idx="1"/>
          </p:nvPr>
        </p:nvSpPr>
        <p:spPr/>
        <p:txBody>
          <a:bodyPr>
            <a:normAutofit fontScale="92500"/>
          </a:bodyPr>
          <a:lstStyle/>
          <a:p>
            <a:r>
              <a:rPr lang="en-US" dirty="0" smtClean="0"/>
              <a:t>Sheep </a:t>
            </a:r>
            <a:r>
              <a:rPr lang="en-US" dirty="0"/>
              <a:t>are usually mated early in the breeding season, so that lambs are born in spring, and grown ready for slaughter (or sale) by December, or earlier. Having lambs at about the same age makes farm work easier, and the whole lot (or large groups) can be sold at once. </a:t>
            </a:r>
          </a:p>
          <a:p>
            <a:r>
              <a:rPr lang="en-US" dirty="0"/>
              <a:t>The timing of mating has to be worked out according to the length of gestation, so that the offspring are born when they are wanted. </a:t>
            </a:r>
          </a:p>
        </p:txBody>
      </p:sp>
    </p:spTree>
    <p:extLst>
      <p:ext uri="{BB962C8B-B14F-4D97-AF65-F5344CB8AC3E}">
        <p14:creationId xmlns:p14="http://schemas.microsoft.com/office/powerpoint/2010/main" val="1115592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rcRect t="-101932" b="-101932"/>
          <a:stretch>
            <a:fillRect/>
          </a:stretch>
        </p:blipFill>
        <p:spPr>
          <a:xfrm>
            <a:off x="457200" y="-1001844"/>
            <a:ext cx="8229600" cy="4838963"/>
          </a:xfrm>
        </p:spPr>
      </p:pic>
      <p:sp>
        <p:nvSpPr>
          <p:cNvPr id="7" name="Rectangle 6"/>
          <p:cNvSpPr/>
          <p:nvPr/>
        </p:nvSpPr>
        <p:spPr>
          <a:xfrm>
            <a:off x="457200" y="2530378"/>
            <a:ext cx="7699207" cy="1200329"/>
          </a:xfrm>
          <a:prstGeom prst="rect">
            <a:avLst/>
          </a:prstGeom>
        </p:spPr>
        <p:txBody>
          <a:bodyPr wrap="square">
            <a:spAutoFit/>
          </a:bodyPr>
          <a:lstStyle/>
          <a:p>
            <a:r>
              <a:rPr lang="en-US" dirty="0"/>
              <a:t>Choosing when to put the bulls with cows, or the rams with the ewes, is the most common way of changing the timing of mating. However, altering the timing of </a:t>
            </a:r>
            <a:r>
              <a:rPr lang="en-US" dirty="0" err="1"/>
              <a:t>oestrus</a:t>
            </a:r>
            <a:r>
              <a:rPr lang="en-US" dirty="0"/>
              <a:t> is a common reproductive technique that has many advantages. </a:t>
            </a:r>
          </a:p>
        </p:txBody>
      </p:sp>
    </p:spTree>
    <p:extLst>
      <p:ext uri="{BB962C8B-B14F-4D97-AF65-F5344CB8AC3E}">
        <p14:creationId xmlns:p14="http://schemas.microsoft.com/office/powerpoint/2010/main" val="44098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1450"/>
            <a:ext cx="8229600" cy="5944713"/>
          </a:xfrm>
        </p:spPr>
        <p:txBody>
          <a:bodyPr>
            <a:normAutofit fontScale="62500" lnSpcReduction="20000"/>
          </a:bodyPr>
          <a:lstStyle/>
          <a:p>
            <a:pPr marL="0" indent="0">
              <a:buNone/>
            </a:pPr>
            <a:r>
              <a:rPr lang="en-US" b="1" dirty="0"/>
              <a:t>ALTERING THE TIMING OF AND SYNCHRONISING OESTRUS </a:t>
            </a:r>
            <a:endParaRPr lang="en-US" dirty="0"/>
          </a:p>
          <a:p>
            <a:r>
              <a:rPr lang="en-US" dirty="0"/>
              <a:t>The timing of when a group of animals naturally comes into </a:t>
            </a:r>
            <a:r>
              <a:rPr lang="en-US" dirty="0" err="1"/>
              <a:t>oestrus</a:t>
            </a:r>
            <a:r>
              <a:rPr lang="en-US" dirty="0"/>
              <a:t> can be changed. It can be altered so that they all come into </a:t>
            </a:r>
            <a:r>
              <a:rPr lang="en-US" dirty="0" err="1"/>
              <a:t>oestrus</a:t>
            </a:r>
            <a:r>
              <a:rPr lang="en-US" dirty="0"/>
              <a:t> at the same time (</a:t>
            </a:r>
            <a:r>
              <a:rPr lang="en-US" dirty="0" err="1"/>
              <a:t>synchronisation</a:t>
            </a:r>
            <a:r>
              <a:rPr lang="en-US" dirty="0"/>
              <a:t>). </a:t>
            </a:r>
          </a:p>
          <a:p>
            <a:pPr marL="0" indent="0">
              <a:buNone/>
            </a:pPr>
            <a:r>
              <a:rPr lang="en-US" dirty="0"/>
              <a:t>This may be done by: </a:t>
            </a:r>
          </a:p>
          <a:p>
            <a:pPr marL="0" indent="0">
              <a:buNone/>
            </a:pPr>
            <a:r>
              <a:rPr lang="en-US" dirty="0"/>
              <a:t> </a:t>
            </a:r>
            <a:r>
              <a:rPr lang="en-US" dirty="0" smtClean="0"/>
              <a:t>day</a:t>
            </a:r>
            <a:r>
              <a:rPr lang="en-US" dirty="0"/>
              <a:t>-length manipulation </a:t>
            </a:r>
          </a:p>
          <a:p>
            <a:pPr marL="0" indent="0">
              <a:buNone/>
            </a:pPr>
            <a:r>
              <a:rPr lang="en-US" dirty="0" smtClean="0"/>
              <a:t>introducing </a:t>
            </a:r>
            <a:r>
              <a:rPr lang="en-US" dirty="0"/>
              <a:t>a male to stimulate </a:t>
            </a:r>
            <a:r>
              <a:rPr lang="en-US" dirty="0" err="1"/>
              <a:t>oestrus</a:t>
            </a:r>
            <a:r>
              <a:rPr lang="en-US" dirty="0"/>
              <a:t> </a:t>
            </a:r>
          </a:p>
          <a:p>
            <a:pPr marL="0" indent="0">
              <a:buNone/>
            </a:pPr>
            <a:r>
              <a:rPr lang="en-US" dirty="0"/>
              <a:t> </a:t>
            </a:r>
            <a:r>
              <a:rPr lang="en-US" dirty="0" smtClean="0"/>
              <a:t>using </a:t>
            </a:r>
            <a:r>
              <a:rPr lang="en-US" dirty="0"/>
              <a:t>hormones to </a:t>
            </a:r>
            <a:r>
              <a:rPr lang="en-US" dirty="0" err="1"/>
              <a:t>synchronise</a:t>
            </a:r>
            <a:r>
              <a:rPr lang="en-US" dirty="0"/>
              <a:t> </a:t>
            </a:r>
            <a:r>
              <a:rPr lang="en-US" dirty="0" err="1"/>
              <a:t>oestrus</a:t>
            </a:r>
            <a:r>
              <a:rPr lang="en-US" dirty="0"/>
              <a:t>. </a:t>
            </a:r>
          </a:p>
          <a:p>
            <a:endParaRPr lang="en-US" dirty="0"/>
          </a:p>
          <a:p>
            <a:pPr marL="0" indent="0">
              <a:buNone/>
            </a:pPr>
            <a:r>
              <a:rPr lang="en-US" b="1" dirty="0"/>
              <a:t>DAY-LENGTH MANIPULATION </a:t>
            </a:r>
            <a:endParaRPr lang="en-US" dirty="0"/>
          </a:p>
          <a:p>
            <a:r>
              <a:rPr lang="en-US" dirty="0"/>
              <a:t>This is normally only used on animals that are kept indoors, because the light levels can be manipulated. Overseas, sheep may have </a:t>
            </a:r>
            <a:r>
              <a:rPr lang="en-US" dirty="0" err="1"/>
              <a:t>oestrus</a:t>
            </a:r>
            <a:r>
              <a:rPr lang="en-US" dirty="0"/>
              <a:t> induced by being kept indoors and being exposed to shorter ‘day’, when the light is on for shorter periods. The farmer can divide the flock into two or three groups so that lambs are born at different times of the year to give a year-round supply of meat. </a:t>
            </a:r>
          </a:p>
          <a:p>
            <a:r>
              <a:rPr lang="en-US" dirty="0"/>
              <a:t>Day-length manipulation is rarely used in New Zealand, except occasionally in </a:t>
            </a:r>
            <a:r>
              <a:rPr lang="en-US" dirty="0" err="1"/>
              <a:t>specialised</a:t>
            </a:r>
            <a:r>
              <a:rPr lang="en-US" dirty="0"/>
              <a:t> breeding </a:t>
            </a:r>
            <a:r>
              <a:rPr lang="en-US" dirty="0" err="1"/>
              <a:t>programmes</a:t>
            </a:r>
            <a:r>
              <a:rPr lang="en-US" dirty="0"/>
              <a:t>. In New Zealand, day-length manipulation is usually only done on chickens, as they are one of the few animals kept indoors. </a:t>
            </a:r>
          </a:p>
        </p:txBody>
      </p:sp>
    </p:spTree>
    <p:extLst>
      <p:ext uri="{BB962C8B-B14F-4D97-AF65-F5344CB8AC3E}">
        <p14:creationId xmlns:p14="http://schemas.microsoft.com/office/powerpoint/2010/main" val="407865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0423"/>
            <a:ext cx="8515672" cy="6878620"/>
          </a:xfrm>
        </p:spPr>
        <p:txBody>
          <a:bodyPr>
            <a:normAutofit fontScale="70000" lnSpcReduction="20000"/>
          </a:bodyPr>
          <a:lstStyle/>
          <a:p>
            <a:pPr marL="0" indent="0">
              <a:buNone/>
            </a:pPr>
            <a:r>
              <a:rPr lang="en-US" b="1" dirty="0"/>
              <a:t>INTRODUCING A MALE TO STIMULATE OESTRUS </a:t>
            </a:r>
            <a:endParaRPr lang="en-US" dirty="0"/>
          </a:p>
          <a:p>
            <a:r>
              <a:rPr lang="en-US" dirty="0"/>
              <a:t>Many animals emit </a:t>
            </a:r>
            <a:r>
              <a:rPr lang="en-US" b="1" dirty="0"/>
              <a:t>pheromones</a:t>
            </a:r>
            <a:r>
              <a:rPr lang="en-US" dirty="0"/>
              <a:t>, or sex attractants, which stimulate the opposite sex. Rams can be used to </a:t>
            </a:r>
            <a:r>
              <a:rPr lang="en-US" dirty="0" err="1"/>
              <a:t>synchronise</a:t>
            </a:r>
            <a:r>
              <a:rPr lang="en-US" dirty="0"/>
              <a:t> </a:t>
            </a:r>
            <a:r>
              <a:rPr lang="en-US" dirty="0" err="1"/>
              <a:t>oestrus</a:t>
            </a:r>
            <a:r>
              <a:rPr lang="en-US" dirty="0"/>
              <a:t> in ewes with the pheromones they produce. </a:t>
            </a:r>
          </a:p>
          <a:p>
            <a:r>
              <a:rPr lang="en-US" dirty="0"/>
              <a:t>In the breeding season, ewes </a:t>
            </a:r>
            <a:r>
              <a:rPr lang="en-US" b="1" dirty="0"/>
              <a:t>ovulate </a:t>
            </a:r>
            <a:r>
              <a:rPr lang="en-US" dirty="0"/>
              <a:t>(release an ovum from their ovary) every 17 days. When a ewe ovulates for the first time in the breeding season, she does not show </a:t>
            </a:r>
            <a:r>
              <a:rPr lang="en-US" dirty="0" err="1"/>
              <a:t>oestrus</a:t>
            </a:r>
            <a:r>
              <a:rPr lang="en-US" dirty="0"/>
              <a:t> (heat) and so does not mate. This is called a </a:t>
            </a:r>
            <a:r>
              <a:rPr lang="en-US" b="1" dirty="0"/>
              <a:t>silent heat</a:t>
            </a:r>
            <a:r>
              <a:rPr lang="en-US" dirty="0"/>
              <a:t>. As she doesn’t get pregnant with her first cycle, she will ovulate again about 17 days later. This time, she shows </a:t>
            </a:r>
            <a:r>
              <a:rPr lang="en-US" dirty="0" err="1"/>
              <a:t>oestrus</a:t>
            </a:r>
            <a:r>
              <a:rPr lang="en-US" dirty="0"/>
              <a:t> and will allow a ram to mate with her. This is called an </a:t>
            </a:r>
            <a:r>
              <a:rPr lang="en-US" b="1" dirty="0"/>
              <a:t>active heat</a:t>
            </a:r>
            <a:r>
              <a:rPr lang="en-US" dirty="0"/>
              <a:t>. Ewes do not all come into their first </a:t>
            </a:r>
            <a:r>
              <a:rPr lang="en-US" dirty="0" err="1"/>
              <a:t>oestrus</a:t>
            </a:r>
            <a:r>
              <a:rPr lang="en-US" dirty="0"/>
              <a:t> at exactly the same time. </a:t>
            </a:r>
          </a:p>
          <a:p>
            <a:r>
              <a:rPr lang="en-US" dirty="0"/>
              <a:t>To help stimulate them to come into their first heat together, a few rams are introduced just before the breeding season starts. 	</a:t>
            </a:r>
          </a:p>
          <a:p>
            <a:r>
              <a:rPr lang="en-US" dirty="0"/>
              <a:t>After the ewes have come into their silent heat, the rams are removed. Most of the ewes will soon come into their first active heat at about the same time. The rams can then be reintroduced to the flock for </a:t>
            </a:r>
            <a:r>
              <a:rPr lang="en-US" dirty="0" err="1"/>
              <a:t>tupping</a:t>
            </a:r>
            <a:r>
              <a:rPr lang="en-US" dirty="0"/>
              <a:t> (mating). </a:t>
            </a:r>
          </a:p>
          <a:p>
            <a:r>
              <a:rPr lang="en-US" dirty="0"/>
              <a:t>The reproductive cycle of cows are not influenced by the presence of bulls, so </a:t>
            </a:r>
            <a:r>
              <a:rPr lang="en-US" dirty="0" err="1"/>
              <a:t>synchronisation</a:t>
            </a:r>
            <a:r>
              <a:rPr lang="en-US" dirty="0"/>
              <a:t> has to be achieved in other ways. </a:t>
            </a:r>
          </a:p>
        </p:txBody>
      </p:sp>
    </p:spTree>
    <p:extLst>
      <p:ext uri="{BB962C8B-B14F-4D97-AF65-F5344CB8AC3E}">
        <p14:creationId xmlns:p14="http://schemas.microsoft.com/office/powerpoint/2010/main" val="3921254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442"/>
            <a:ext cx="8229600" cy="5911722"/>
          </a:xfrm>
        </p:spPr>
        <p:txBody>
          <a:bodyPr>
            <a:normAutofit fontScale="85000" lnSpcReduction="10000"/>
          </a:bodyPr>
          <a:lstStyle/>
          <a:p>
            <a:pPr marL="0" indent="0">
              <a:buNone/>
            </a:pPr>
            <a:r>
              <a:rPr lang="en-US" b="1" dirty="0"/>
              <a:t>USE OF HORMONES TO SYNCHRONISE OESTRUS </a:t>
            </a:r>
            <a:endParaRPr lang="en-US" dirty="0"/>
          </a:p>
          <a:p>
            <a:r>
              <a:rPr lang="en-US" b="1" u="sng" dirty="0"/>
              <a:t>Progesterone</a:t>
            </a:r>
            <a:r>
              <a:rPr lang="en-US" dirty="0"/>
              <a:t> can be used to treat cows (and sheep) to alter the timing of </a:t>
            </a:r>
            <a:r>
              <a:rPr lang="en-US" dirty="0" err="1"/>
              <a:t>oestrus</a:t>
            </a:r>
            <a:r>
              <a:rPr lang="en-US" dirty="0"/>
              <a:t>. Progesterone suppresses the production of other reproductive hormones, particularly follicle stimulating hormone (FSH) which is involved in the </a:t>
            </a:r>
            <a:r>
              <a:rPr lang="en-US" dirty="0" err="1"/>
              <a:t>oestrus</a:t>
            </a:r>
            <a:r>
              <a:rPr lang="en-US" dirty="0"/>
              <a:t> cycle. The lack of FSH stops eggs developing and no </a:t>
            </a:r>
            <a:r>
              <a:rPr lang="en-US" dirty="0" err="1"/>
              <a:t>oestrogen</a:t>
            </a:r>
            <a:r>
              <a:rPr lang="en-US" dirty="0"/>
              <a:t> is produced, so sexual activity is stopped. </a:t>
            </a:r>
          </a:p>
          <a:p>
            <a:r>
              <a:rPr lang="en-US" dirty="0"/>
              <a:t>The progesterone is often released from a device placed in the vagina of the animal. </a:t>
            </a:r>
            <a:r>
              <a:rPr lang="en-US" b="1" dirty="0"/>
              <a:t>CIDRs</a:t>
            </a:r>
            <a:r>
              <a:rPr lang="en-US" dirty="0"/>
              <a:t> (</a:t>
            </a:r>
            <a:r>
              <a:rPr lang="en-US" b="1" dirty="0"/>
              <a:t>C</a:t>
            </a:r>
            <a:r>
              <a:rPr lang="en-US" dirty="0"/>
              <a:t>ontrolled </a:t>
            </a:r>
            <a:r>
              <a:rPr lang="en-US" b="1" dirty="0"/>
              <a:t>I</a:t>
            </a:r>
            <a:r>
              <a:rPr lang="en-US" dirty="0"/>
              <a:t>nternal </a:t>
            </a:r>
            <a:r>
              <a:rPr lang="en-US" b="1" dirty="0"/>
              <a:t>D</a:t>
            </a:r>
            <a:r>
              <a:rPr lang="en-US" dirty="0"/>
              <a:t>rug </a:t>
            </a:r>
            <a:r>
              <a:rPr lang="en-US" b="1" dirty="0"/>
              <a:t>R</a:t>
            </a:r>
            <a:r>
              <a:rPr lang="en-US" dirty="0"/>
              <a:t>elease), </a:t>
            </a:r>
            <a:r>
              <a:rPr lang="en-US" dirty="0" err="1"/>
              <a:t>CueMate</a:t>
            </a:r>
            <a:r>
              <a:rPr lang="en-US" dirty="0"/>
              <a:t> and PRID, are the brand names of some of these progesterone devices. The device is left in the vagina for about a week. Then when the device is removed the cow will come into heat two to four days later. </a:t>
            </a:r>
          </a:p>
        </p:txBody>
      </p:sp>
    </p:spTree>
    <p:extLst>
      <p:ext uri="{BB962C8B-B14F-4D97-AF65-F5344CB8AC3E}">
        <p14:creationId xmlns:p14="http://schemas.microsoft.com/office/powerpoint/2010/main" val="3198418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TotalTime>
  <Words>1778</Words>
  <Application>Microsoft Macintosh PowerPoint</Application>
  <PresentationFormat>On-screen Show (4:3)</PresentationFormat>
  <Paragraphs>77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Objectives</vt:lpstr>
      <vt:lpstr>PowerPoint Presentation</vt:lpstr>
      <vt:lpstr>ADJUSTING THE TIMING OF MATING </vt:lpstr>
      <vt:lpstr>IMPROVING THE TIMING OF REPRODUCTION </vt:lpstr>
      <vt:lpstr>Sheep…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Answers: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Reproduction!</dc:title>
  <dc:creator>Teacher</dc:creator>
  <cp:lastModifiedBy>Teacher</cp:lastModifiedBy>
  <cp:revision>12</cp:revision>
  <dcterms:created xsi:type="dcterms:W3CDTF">2014-06-08T05:05:54Z</dcterms:created>
  <dcterms:modified xsi:type="dcterms:W3CDTF">2014-07-16T06:19:06Z</dcterms:modified>
</cp:coreProperties>
</file>