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8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579366-874D-6D4C-88F9-474983494E12}"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409073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79366-874D-6D4C-88F9-474983494E12}"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2987702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79366-874D-6D4C-88F9-474983494E12}"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238725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79366-874D-6D4C-88F9-474983494E12}"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249958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579366-874D-6D4C-88F9-474983494E12}" type="datetimeFigureOut">
              <a:rPr lang="en-US" smtClean="0"/>
              <a:t>16/07/14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302772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579366-874D-6D4C-88F9-474983494E12}"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160821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579366-874D-6D4C-88F9-474983494E12}" type="datetimeFigureOut">
              <a:rPr lang="en-US" smtClean="0"/>
              <a:t>16/07/14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3410055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579366-874D-6D4C-88F9-474983494E12}" type="datetimeFigureOut">
              <a:rPr lang="en-US" smtClean="0"/>
              <a:t>16/07/14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193061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79366-874D-6D4C-88F9-474983494E12}" type="datetimeFigureOut">
              <a:rPr lang="en-US" smtClean="0"/>
              <a:t>16/07/14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3916611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79366-874D-6D4C-88F9-474983494E12}"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1968706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579366-874D-6D4C-88F9-474983494E12}" type="datetimeFigureOut">
              <a:rPr lang="en-US" smtClean="0"/>
              <a:t>16/07/14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2CFD1-F19B-884B-B3F4-DE69FACAE4EE}" type="slidenum">
              <a:rPr lang="en-US" smtClean="0"/>
              <a:t>‹#›</a:t>
            </a:fld>
            <a:endParaRPr lang="en-US"/>
          </a:p>
        </p:txBody>
      </p:sp>
    </p:spTree>
    <p:extLst>
      <p:ext uri="{BB962C8B-B14F-4D97-AF65-F5344CB8AC3E}">
        <p14:creationId xmlns:p14="http://schemas.microsoft.com/office/powerpoint/2010/main" val="8711210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79366-874D-6D4C-88F9-474983494E12}" type="datetimeFigureOut">
              <a:rPr lang="en-US" smtClean="0"/>
              <a:t>16/07/14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2CFD1-F19B-884B-B3F4-DE69FACAE4EE}" type="slidenum">
              <a:rPr lang="en-US" smtClean="0"/>
              <a:t>‹#›</a:t>
            </a:fld>
            <a:endParaRPr lang="en-US"/>
          </a:p>
        </p:txBody>
      </p:sp>
    </p:spTree>
    <p:extLst>
      <p:ext uri="{BB962C8B-B14F-4D97-AF65-F5344CB8AC3E}">
        <p14:creationId xmlns:p14="http://schemas.microsoft.com/office/powerpoint/2010/main" val="394914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BREEDING SUPERIOR SHEEP </a:t>
            </a:r>
            <a:endParaRPr lang="en-US" dirty="0"/>
          </a:p>
        </p:txBody>
      </p:sp>
      <p:sp>
        <p:nvSpPr>
          <p:cNvPr id="3" name="Subtitle 2"/>
          <p:cNvSpPr>
            <a:spLocks noGrp="1"/>
          </p:cNvSpPr>
          <p:nvPr>
            <p:ph type="subTitle" idx="1"/>
          </p:nvPr>
        </p:nvSpPr>
        <p:spPr/>
        <p:txBody>
          <a:bodyPr>
            <a:normAutofit fontScale="92500" lnSpcReduction="20000"/>
          </a:bodyPr>
          <a:lstStyle/>
          <a:p>
            <a:endParaRPr lang="en-US" dirty="0"/>
          </a:p>
          <a:p>
            <a:r>
              <a:rPr lang="en-US" dirty="0"/>
              <a:t>describe and explain how sheep breeders can achieve genetic progress in their flocks. </a:t>
            </a:r>
          </a:p>
          <a:p>
            <a:endParaRPr lang="en-US" dirty="0"/>
          </a:p>
        </p:txBody>
      </p:sp>
      <p:pic>
        <p:nvPicPr>
          <p:cNvPr id="4" name="Picture 3"/>
          <p:cNvPicPr>
            <a:picLocks noChangeAspect="1"/>
          </p:cNvPicPr>
          <p:nvPr/>
        </p:nvPicPr>
        <p:blipFill>
          <a:blip r:embed="rId2"/>
          <a:stretch>
            <a:fillRect/>
          </a:stretch>
        </p:blipFill>
        <p:spPr>
          <a:xfrm>
            <a:off x="2834388" y="285685"/>
            <a:ext cx="3165782" cy="2223937"/>
          </a:xfrm>
          <a:prstGeom prst="rect">
            <a:avLst/>
          </a:prstGeom>
        </p:spPr>
      </p:pic>
    </p:spTree>
    <p:extLst>
      <p:ext uri="{BB962C8B-B14F-4D97-AF65-F5344CB8AC3E}">
        <p14:creationId xmlns:p14="http://schemas.microsoft.com/office/powerpoint/2010/main" val="959271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 Which traits would be of interest to a high country sheep farmer producing fine wool for clothing manufacture? </a:t>
            </a:r>
          </a:p>
        </p:txBody>
      </p:sp>
      <p:pic>
        <p:nvPicPr>
          <p:cNvPr id="4" name="Content Placeholder 3"/>
          <p:cNvPicPr>
            <a:picLocks noGrp="1" noChangeAspect="1"/>
          </p:cNvPicPr>
          <p:nvPr>
            <p:ph idx="1"/>
          </p:nvPr>
        </p:nvPicPr>
        <p:blipFill>
          <a:blip r:embed="rId2"/>
          <a:srcRect t="-11069" b="-11069"/>
          <a:stretch>
            <a:fillRect/>
          </a:stretch>
        </p:blipFill>
        <p:spPr>
          <a:xfrm>
            <a:off x="457200" y="2164643"/>
            <a:ext cx="8045965" cy="3845304"/>
          </a:xfrm>
        </p:spPr>
      </p:pic>
    </p:spTree>
    <p:extLst>
      <p:ext uri="{BB962C8B-B14F-4D97-AF65-F5344CB8AC3E}">
        <p14:creationId xmlns:p14="http://schemas.microsoft.com/office/powerpoint/2010/main" val="463816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0552"/>
            <a:ext cx="8229600" cy="1143000"/>
          </a:xfrm>
        </p:spPr>
        <p:txBody>
          <a:bodyPr>
            <a:normAutofit fontScale="90000"/>
          </a:bodyPr>
          <a:lstStyle/>
          <a:p>
            <a:r>
              <a:rPr lang="en-US" dirty="0" smtClean="0"/>
              <a:t>2. </a:t>
            </a:r>
            <a:r>
              <a:rPr lang="en-US" sz="3600" dirty="0"/>
              <a:t>Some commercial sheep farmers use a terminal sire to produce lambs just for meat. What traits would be of interest to them in choosing their rams? </a:t>
            </a:r>
          </a:p>
        </p:txBody>
      </p:sp>
      <p:pic>
        <p:nvPicPr>
          <p:cNvPr id="4" name="Content Placeholder 3"/>
          <p:cNvPicPr>
            <a:picLocks noGrp="1" noChangeAspect="1"/>
          </p:cNvPicPr>
          <p:nvPr>
            <p:ph idx="1"/>
          </p:nvPr>
        </p:nvPicPr>
        <p:blipFill>
          <a:blip r:embed="rId2"/>
          <a:srcRect t="-11069" b="-11069"/>
          <a:stretch>
            <a:fillRect/>
          </a:stretch>
        </p:blipFill>
        <p:spPr>
          <a:xfrm>
            <a:off x="1240073" y="2524798"/>
            <a:ext cx="6548396" cy="3601366"/>
          </a:xfrm>
        </p:spPr>
      </p:pic>
    </p:spTree>
    <p:extLst>
      <p:ext uri="{BB962C8B-B14F-4D97-AF65-F5344CB8AC3E}">
        <p14:creationId xmlns:p14="http://schemas.microsoft.com/office/powerpoint/2010/main" val="332210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List the traits that would save money for all sheep farmers. </a:t>
            </a:r>
          </a:p>
        </p:txBody>
      </p:sp>
      <p:pic>
        <p:nvPicPr>
          <p:cNvPr id="4" name="Content Placeholder 3"/>
          <p:cNvPicPr>
            <a:picLocks noGrp="1" noChangeAspect="1"/>
          </p:cNvPicPr>
          <p:nvPr>
            <p:ph idx="1"/>
          </p:nvPr>
        </p:nvPicPr>
        <p:blipFill>
          <a:blip r:embed="rId2"/>
          <a:srcRect t="-11069" b="-11069"/>
          <a:stretch>
            <a:fillRect/>
          </a:stretch>
        </p:blipFill>
        <p:spPr/>
      </p:pic>
    </p:spTree>
    <p:extLst>
      <p:ext uri="{BB962C8B-B14F-4D97-AF65-F5344CB8AC3E}">
        <p14:creationId xmlns:p14="http://schemas.microsoft.com/office/powerpoint/2010/main" val="2231361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SHEEP BREEDERS AND STUD FARMS </a:t>
            </a:r>
            <a:r>
              <a:rPr lang="en-US" dirty="0" smtClean="0"/>
              <a:t/>
            </a:r>
            <a:br>
              <a:rPr lang="en-US" dirty="0" smtClean="0"/>
            </a:br>
            <a:endParaRPr lang="en-US" dirty="0"/>
          </a:p>
        </p:txBody>
      </p:sp>
      <p:sp>
        <p:nvSpPr>
          <p:cNvPr id="3" name="Content Placeholder 2"/>
          <p:cNvSpPr>
            <a:spLocks noGrp="1"/>
          </p:cNvSpPr>
          <p:nvPr>
            <p:ph idx="1"/>
          </p:nvPr>
        </p:nvSpPr>
        <p:spPr>
          <a:xfrm>
            <a:off x="457200" y="898394"/>
            <a:ext cx="8229600" cy="5227769"/>
          </a:xfrm>
        </p:spPr>
        <p:txBody>
          <a:bodyPr>
            <a:normAutofit fontScale="85000" lnSpcReduction="20000"/>
          </a:bodyPr>
          <a:lstStyle/>
          <a:p>
            <a:r>
              <a:rPr lang="en-US" dirty="0" smtClean="0"/>
              <a:t>Most </a:t>
            </a:r>
            <a:r>
              <a:rPr lang="en-US" dirty="0"/>
              <a:t>commercial sheep farmers buy their rams from a stud farm. The sheep breeder on a stud farm produces superior rams for sale. Sheep in stud farms are tagged and their performance carefully recorded. Sheep breeders choose which traits to improve. Some aim to produce meaty sheep; others will be concentrating on wool traits, fertility or health traits, or a combination of traits. Newborn lambs are marked to link them with their dam. </a:t>
            </a:r>
          </a:p>
          <a:p>
            <a:pPr marL="0" indent="0">
              <a:buNone/>
            </a:pPr>
            <a:r>
              <a:rPr lang="en-US" dirty="0"/>
              <a:t>In this photo, twin lambs have a spray marked number to identify their link with the ewe that is their mother. The breeder will have watched the sheep at, or soon after, the lambs were born. Fairly soon, the lambs will be given more permanent metal or plastic ear-tags. 	</a:t>
            </a:r>
          </a:p>
          <a:p>
            <a:endParaRPr lang="en-US" dirty="0"/>
          </a:p>
        </p:txBody>
      </p:sp>
    </p:spTree>
    <p:extLst>
      <p:ext uri="{BB962C8B-B14F-4D97-AF65-F5344CB8AC3E}">
        <p14:creationId xmlns:p14="http://schemas.microsoft.com/office/powerpoint/2010/main" val="614576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804" y="330056"/>
            <a:ext cx="8229600" cy="4525963"/>
          </a:xfrm>
        </p:spPr>
        <p:txBody>
          <a:bodyPr>
            <a:normAutofit/>
          </a:bodyPr>
          <a:lstStyle/>
          <a:p>
            <a:r>
              <a:rPr lang="en-US" dirty="0" smtClean="0"/>
              <a:t>In this photo, twin lambs have a spray marked number to identify their link with the ewe that is their mother. The breeder will have watched the sheep at, or soon after, the lambs were born. Fairly soon, the lambs will be given more permanent metal or plastic ear-tags. </a:t>
            </a:r>
            <a:endParaRPr lang="en-US" dirty="0"/>
          </a:p>
        </p:txBody>
      </p:sp>
      <p:pic>
        <p:nvPicPr>
          <p:cNvPr id="4" name="Picture 3"/>
          <p:cNvPicPr>
            <a:picLocks noChangeAspect="1"/>
          </p:cNvPicPr>
          <p:nvPr/>
        </p:nvPicPr>
        <p:blipFill>
          <a:blip r:embed="rId2"/>
          <a:stretch>
            <a:fillRect/>
          </a:stretch>
        </p:blipFill>
        <p:spPr>
          <a:xfrm>
            <a:off x="3020250" y="3345095"/>
            <a:ext cx="4670016" cy="3512905"/>
          </a:xfrm>
          <a:prstGeom prst="rect">
            <a:avLst/>
          </a:prstGeom>
        </p:spPr>
      </p:pic>
    </p:spTree>
    <p:extLst>
      <p:ext uri="{BB962C8B-B14F-4D97-AF65-F5344CB8AC3E}">
        <p14:creationId xmlns:p14="http://schemas.microsoft.com/office/powerpoint/2010/main" val="364444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505"/>
            <a:ext cx="8229600" cy="4525963"/>
          </a:xfrm>
        </p:spPr>
        <p:txBody>
          <a:bodyPr/>
          <a:lstStyle/>
          <a:p>
            <a:r>
              <a:rPr lang="en-US" dirty="0"/>
              <a:t>Sometimes the dam—to—lamb link is not clear. Some ewes can try to steal another ewe’s lambs. </a:t>
            </a:r>
          </a:p>
          <a:p>
            <a:r>
              <a:rPr lang="en-US" dirty="0"/>
              <a:t>In this case, the newborn lambs cannot be used for future breeding, as their parentage is not clear. 	</a:t>
            </a:r>
          </a:p>
          <a:p>
            <a:endParaRPr lang="en-US" dirty="0"/>
          </a:p>
        </p:txBody>
      </p:sp>
      <p:pic>
        <p:nvPicPr>
          <p:cNvPr id="4" name="Picture 3"/>
          <p:cNvPicPr>
            <a:picLocks noChangeAspect="1"/>
          </p:cNvPicPr>
          <p:nvPr/>
        </p:nvPicPr>
        <p:blipFill>
          <a:blip r:embed="rId2"/>
          <a:stretch>
            <a:fillRect/>
          </a:stretch>
        </p:blipFill>
        <p:spPr>
          <a:xfrm>
            <a:off x="3593322" y="3621242"/>
            <a:ext cx="4422200" cy="2624451"/>
          </a:xfrm>
          <a:prstGeom prst="rect">
            <a:avLst/>
          </a:prstGeom>
        </p:spPr>
      </p:pic>
    </p:spTree>
    <p:extLst>
      <p:ext uri="{BB962C8B-B14F-4D97-AF65-F5344CB8AC3E}">
        <p14:creationId xmlns:p14="http://schemas.microsoft.com/office/powerpoint/2010/main" val="1265097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7504"/>
            <a:ext cx="8229600" cy="5710870"/>
          </a:xfrm>
        </p:spPr>
        <p:txBody>
          <a:bodyPr>
            <a:normAutofit fontScale="92500" lnSpcReduction="10000"/>
          </a:bodyPr>
          <a:lstStyle/>
          <a:p>
            <a:pPr marL="0" indent="0">
              <a:buNone/>
            </a:pPr>
            <a:r>
              <a:rPr lang="en-US" dirty="0" smtClean="0"/>
              <a:t>Depending on which traits the breeder is aiming to improve, the future growth and production is recorded, along with the identity of each animal’s sire and dam. Stud farmers improve the quality of their flocks by:</a:t>
            </a:r>
          </a:p>
          <a:p>
            <a:pPr marL="0" indent="0">
              <a:buNone/>
            </a:pPr>
            <a:r>
              <a:rPr lang="en-US" dirty="0" smtClean="0"/>
              <a:t> keeping top-quality rams for breeding, or using semen from top-quality rams from New Zealand or overseas</a:t>
            </a:r>
          </a:p>
          <a:p>
            <a:pPr marL="0" indent="0">
              <a:buNone/>
            </a:pPr>
            <a:r>
              <a:rPr lang="en-US" dirty="0" smtClean="0"/>
              <a:t> keeping top-quality ewes for breeding</a:t>
            </a:r>
          </a:p>
          <a:p>
            <a:pPr marL="0" indent="0">
              <a:buNone/>
            </a:pPr>
            <a:r>
              <a:rPr lang="en-US" dirty="0" smtClean="0"/>
              <a:t> culling the low-producing animals</a:t>
            </a:r>
          </a:p>
          <a:p>
            <a:pPr marL="0" indent="0">
              <a:buNone/>
            </a:pPr>
            <a:r>
              <a:rPr lang="en-US" dirty="0" smtClean="0"/>
              <a:t> keeping careful records of each animal’s production and parentage.</a:t>
            </a:r>
            <a:endParaRPr lang="en-US" dirty="0"/>
          </a:p>
        </p:txBody>
      </p:sp>
    </p:spTree>
    <p:extLst>
      <p:ext uri="{BB962C8B-B14F-4D97-AF65-F5344CB8AC3E}">
        <p14:creationId xmlns:p14="http://schemas.microsoft.com/office/powerpoint/2010/main" val="1124680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traits..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Stud farmers usually choose one or two traits to improve. They then measure their animals to see which sheep are performing at a higher level. These sheep will be used for breeding, or be available for sale to commercial farmers.</a:t>
            </a:r>
          </a:p>
          <a:p>
            <a:pPr marL="0" indent="0">
              <a:buNone/>
            </a:pPr>
            <a:r>
              <a:rPr lang="en-US" dirty="0" smtClean="0"/>
              <a:t>Breeders have all sorts of ways to measure performance. Look at the following photos to see how different traits are measured.</a:t>
            </a:r>
            <a:endParaRPr lang="en-US" dirty="0"/>
          </a:p>
        </p:txBody>
      </p:sp>
    </p:spTree>
    <p:extLst>
      <p:ext uri="{BB962C8B-B14F-4D97-AF65-F5344CB8AC3E}">
        <p14:creationId xmlns:p14="http://schemas.microsoft.com/office/powerpoint/2010/main" val="260140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8707" r="-38707"/>
          <a:stretch>
            <a:fillRect/>
          </a:stretch>
        </p:blipFill>
        <p:spPr>
          <a:xfrm>
            <a:off x="-1019806" y="162054"/>
            <a:ext cx="5928772" cy="3260596"/>
          </a:xfrm>
        </p:spPr>
      </p:pic>
      <p:pic>
        <p:nvPicPr>
          <p:cNvPr id="5" name="Picture 4"/>
          <p:cNvPicPr>
            <a:picLocks noChangeAspect="1"/>
          </p:cNvPicPr>
          <p:nvPr/>
        </p:nvPicPr>
        <p:blipFill>
          <a:blip r:embed="rId3"/>
          <a:stretch>
            <a:fillRect/>
          </a:stretch>
        </p:blipFill>
        <p:spPr>
          <a:xfrm>
            <a:off x="5071410" y="0"/>
            <a:ext cx="4072590" cy="4469495"/>
          </a:xfrm>
          <a:prstGeom prst="rect">
            <a:avLst/>
          </a:prstGeom>
        </p:spPr>
      </p:pic>
      <p:pic>
        <p:nvPicPr>
          <p:cNvPr id="6" name="Picture 5"/>
          <p:cNvPicPr>
            <a:picLocks noChangeAspect="1"/>
          </p:cNvPicPr>
          <p:nvPr/>
        </p:nvPicPr>
        <p:blipFill>
          <a:blip r:embed="rId4"/>
          <a:stretch>
            <a:fillRect/>
          </a:stretch>
        </p:blipFill>
        <p:spPr>
          <a:xfrm>
            <a:off x="1037508" y="3314223"/>
            <a:ext cx="3485443" cy="3543777"/>
          </a:xfrm>
          <a:prstGeom prst="rect">
            <a:avLst/>
          </a:prstGeom>
        </p:spPr>
      </p:pic>
    </p:spTree>
    <p:extLst>
      <p:ext uri="{BB962C8B-B14F-4D97-AF65-F5344CB8AC3E}">
        <p14:creationId xmlns:p14="http://schemas.microsoft.com/office/powerpoint/2010/main" val="97554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91721" r="-91721"/>
          <a:stretch>
            <a:fillRect/>
          </a:stretch>
        </p:blipFill>
        <p:spPr>
          <a:xfrm>
            <a:off x="-2315235" y="274638"/>
            <a:ext cx="8229600" cy="4525963"/>
          </a:xfrm>
          <a:prstGeom prst="rect">
            <a:avLst/>
          </a:prstGeom>
        </p:spPr>
      </p:pic>
      <p:pic>
        <p:nvPicPr>
          <p:cNvPr id="5" name="Picture 4"/>
          <p:cNvPicPr>
            <a:picLocks noChangeAspect="1"/>
          </p:cNvPicPr>
          <p:nvPr/>
        </p:nvPicPr>
        <p:blipFill>
          <a:blip r:embed="rId3"/>
          <a:stretch>
            <a:fillRect/>
          </a:stretch>
        </p:blipFill>
        <p:spPr>
          <a:xfrm>
            <a:off x="5914365" y="274638"/>
            <a:ext cx="3060700" cy="3530600"/>
          </a:xfrm>
          <a:prstGeom prst="rect">
            <a:avLst/>
          </a:prstGeom>
        </p:spPr>
      </p:pic>
      <p:pic>
        <p:nvPicPr>
          <p:cNvPr id="6" name="Picture 5"/>
          <p:cNvPicPr>
            <a:picLocks noChangeAspect="1"/>
          </p:cNvPicPr>
          <p:nvPr/>
        </p:nvPicPr>
        <p:blipFill>
          <a:blip r:embed="rId4"/>
          <a:stretch>
            <a:fillRect/>
          </a:stretch>
        </p:blipFill>
        <p:spPr>
          <a:xfrm>
            <a:off x="3277538" y="3733800"/>
            <a:ext cx="3022600" cy="3124200"/>
          </a:xfrm>
          <a:prstGeom prst="rect">
            <a:avLst/>
          </a:prstGeom>
        </p:spPr>
      </p:pic>
    </p:spTree>
    <p:extLst>
      <p:ext uri="{BB962C8B-B14F-4D97-AF65-F5344CB8AC3E}">
        <p14:creationId xmlns:p14="http://schemas.microsoft.com/office/powerpoint/2010/main" val="1421144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sheep farmer can improve production by good management of the feeding, health and reproduction of a flock. Careful breeding improves a flock over a long time, because good production traits are selected for and passed on to the young over many generations. 	</a:t>
            </a:r>
          </a:p>
          <a:p>
            <a:endParaRPr lang="en-US" dirty="0"/>
          </a:p>
        </p:txBody>
      </p:sp>
    </p:spTree>
    <p:extLst>
      <p:ext uri="{BB962C8B-B14F-4D97-AF65-F5344CB8AC3E}">
        <p14:creationId xmlns:p14="http://schemas.microsoft.com/office/powerpoint/2010/main" val="403741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7514" r="-47514"/>
          <a:stretch>
            <a:fillRect/>
          </a:stretch>
        </p:blipFill>
        <p:spPr>
          <a:xfrm>
            <a:off x="-425641" y="515932"/>
            <a:ext cx="6103077" cy="3356457"/>
          </a:xfrm>
        </p:spPr>
      </p:pic>
      <p:pic>
        <p:nvPicPr>
          <p:cNvPr id="5" name="Picture 4"/>
          <p:cNvPicPr>
            <a:picLocks noChangeAspect="1"/>
          </p:cNvPicPr>
          <p:nvPr/>
        </p:nvPicPr>
        <p:blipFill>
          <a:blip r:embed="rId3"/>
          <a:stretch>
            <a:fillRect/>
          </a:stretch>
        </p:blipFill>
        <p:spPr>
          <a:xfrm>
            <a:off x="5321201" y="515932"/>
            <a:ext cx="3148762" cy="5095704"/>
          </a:xfrm>
          <a:prstGeom prst="rect">
            <a:avLst/>
          </a:prstGeom>
        </p:spPr>
      </p:pic>
    </p:spTree>
    <p:extLst>
      <p:ext uri="{BB962C8B-B14F-4D97-AF65-F5344CB8AC3E}">
        <p14:creationId xmlns:p14="http://schemas.microsoft.com/office/powerpoint/2010/main" val="108108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376" r="-3376"/>
          <a:stretch>
            <a:fillRect/>
          </a:stretch>
        </p:blipFill>
        <p:spPr>
          <a:xfrm>
            <a:off x="-240289" y="851924"/>
            <a:ext cx="9590197" cy="5274239"/>
          </a:xfrm>
        </p:spPr>
      </p:pic>
    </p:spTree>
    <p:extLst>
      <p:ext uri="{BB962C8B-B14F-4D97-AF65-F5344CB8AC3E}">
        <p14:creationId xmlns:p14="http://schemas.microsoft.com/office/powerpoint/2010/main" val="61708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pl-PL" dirty="0" err="1" smtClean="0"/>
              <a:t>Improving</a:t>
            </a:r>
            <a:r>
              <a:rPr lang="pl-PL" dirty="0" smtClean="0"/>
              <a:t> a </a:t>
            </a:r>
            <a:r>
              <a:rPr lang="pl-PL" dirty="0" err="1" smtClean="0"/>
              <a:t>flock</a:t>
            </a:r>
            <a:r>
              <a:rPr lang="pl-PL" dirty="0" smtClean="0"/>
              <a:t> by </a:t>
            </a:r>
            <a:r>
              <a:rPr lang="pl-PL" dirty="0" err="1" smtClean="0"/>
              <a:t>good</a:t>
            </a:r>
            <a:r>
              <a:rPr lang="pl-PL" dirty="0" smtClean="0"/>
              <a:t> </a:t>
            </a:r>
            <a:r>
              <a:rPr lang="pl-PL" dirty="0" err="1" smtClean="0"/>
              <a:t>breeding</a:t>
            </a:r>
            <a:r>
              <a:rPr lang="pl-PL" dirty="0" smtClean="0"/>
              <a:t> management </a:t>
            </a:r>
            <a:r>
              <a:rPr lang="pl-PL" dirty="0" err="1" smtClean="0"/>
              <a:t>involves</a:t>
            </a:r>
            <a:r>
              <a:rPr lang="pl-PL" dirty="0" smtClean="0"/>
              <a:t>:</a:t>
            </a:r>
          </a:p>
          <a:p>
            <a:pPr marL="0" indent="0">
              <a:buNone/>
            </a:pPr>
            <a:r>
              <a:rPr lang="pl-PL" dirty="0" smtClean="0"/>
              <a:t> </a:t>
            </a:r>
            <a:r>
              <a:rPr lang="pl-PL" dirty="0" err="1" smtClean="0"/>
              <a:t>using</a:t>
            </a:r>
            <a:r>
              <a:rPr lang="pl-PL" dirty="0" smtClean="0"/>
              <a:t> superior </a:t>
            </a:r>
            <a:r>
              <a:rPr lang="pl-PL" dirty="0" err="1" smtClean="0"/>
              <a:t>rams</a:t>
            </a:r>
            <a:endParaRPr lang="pl-PL" dirty="0" smtClean="0"/>
          </a:p>
          <a:p>
            <a:pPr marL="0" indent="0">
              <a:buNone/>
            </a:pPr>
            <a:r>
              <a:rPr lang="pl-PL" dirty="0" smtClean="0"/>
              <a:t> </a:t>
            </a:r>
            <a:r>
              <a:rPr lang="pl-PL" dirty="0" err="1" smtClean="0"/>
              <a:t>recording</a:t>
            </a:r>
            <a:r>
              <a:rPr lang="pl-PL" dirty="0" smtClean="0"/>
              <a:t> performance</a:t>
            </a:r>
          </a:p>
          <a:p>
            <a:pPr marL="0" indent="0">
              <a:buNone/>
            </a:pPr>
            <a:r>
              <a:rPr lang="pl-PL" dirty="0" smtClean="0"/>
              <a:t> </a:t>
            </a:r>
            <a:r>
              <a:rPr lang="pl-PL" dirty="0" err="1" smtClean="0"/>
              <a:t>culling</a:t>
            </a:r>
            <a:r>
              <a:rPr lang="pl-PL" dirty="0" smtClean="0"/>
              <a:t> </a:t>
            </a:r>
            <a:r>
              <a:rPr lang="pl-PL" dirty="0" err="1" smtClean="0"/>
              <a:t>low</a:t>
            </a:r>
            <a:r>
              <a:rPr lang="pl-PL" dirty="0" smtClean="0"/>
              <a:t> </a:t>
            </a:r>
            <a:r>
              <a:rPr lang="pl-PL" dirty="0" err="1" smtClean="0"/>
              <a:t>performers</a:t>
            </a:r>
            <a:endParaRPr lang="pl-PL" dirty="0" smtClean="0"/>
          </a:p>
          <a:p>
            <a:pPr marL="0" indent="0">
              <a:buNone/>
            </a:pPr>
            <a:r>
              <a:rPr lang="pl-PL" dirty="0" smtClean="0"/>
              <a:t> </a:t>
            </a:r>
            <a:r>
              <a:rPr lang="pl-PL" dirty="0" err="1" smtClean="0"/>
              <a:t>using</a:t>
            </a:r>
            <a:r>
              <a:rPr lang="pl-PL" dirty="0" smtClean="0"/>
              <a:t> high performing </a:t>
            </a:r>
            <a:r>
              <a:rPr lang="pl-PL" dirty="0" err="1" smtClean="0"/>
              <a:t>ewes</a:t>
            </a:r>
            <a:r>
              <a:rPr lang="pl-PL" dirty="0" smtClean="0"/>
              <a:t> for </a:t>
            </a:r>
            <a:r>
              <a:rPr lang="pl-PL" dirty="0" err="1" smtClean="0"/>
              <a:t>breeding</a:t>
            </a:r>
            <a:endParaRPr lang="pl-PL" dirty="0" smtClean="0"/>
          </a:p>
          <a:p>
            <a:pPr marL="0" indent="0">
              <a:buNone/>
            </a:pPr>
            <a:r>
              <a:rPr lang="pl-PL" dirty="0" smtClean="0"/>
              <a:t> </a:t>
            </a:r>
            <a:r>
              <a:rPr lang="pl-PL" dirty="0" err="1" smtClean="0"/>
              <a:t>keeping</a:t>
            </a:r>
            <a:r>
              <a:rPr lang="pl-PL" dirty="0" smtClean="0"/>
              <a:t> the </a:t>
            </a:r>
            <a:r>
              <a:rPr lang="pl-PL" dirty="0" err="1" smtClean="0"/>
              <a:t>best</a:t>
            </a:r>
            <a:r>
              <a:rPr lang="pl-PL" dirty="0" smtClean="0"/>
              <a:t> </a:t>
            </a:r>
            <a:r>
              <a:rPr lang="pl-PL" dirty="0" err="1" smtClean="0"/>
              <a:t>replacements</a:t>
            </a:r>
            <a:r>
              <a:rPr lang="pl-PL" dirty="0" smtClean="0"/>
              <a:t> from </a:t>
            </a:r>
            <a:r>
              <a:rPr lang="pl-PL" dirty="0" err="1" smtClean="0"/>
              <a:t>those</a:t>
            </a:r>
            <a:r>
              <a:rPr lang="pl-PL" dirty="0" smtClean="0"/>
              <a:t> high performing </a:t>
            </a:r>
            <a:r>
              <a:rPr lang="pl-PL" dirty="0" err="1" smtClean="0"/>
              <a:t>ewes</a:t>
            </a:r>
            <a:r>
              <a:rPr lang="pl-PL" dirty="0" smtClean="0"/>
              <a:t>.</a:t>
            </a:r>
            <a:r>
              <a:rPr lang="pl-PL" dirty="0"/>
              <a:t>	</a:t>
            </a:r>
          </a:p>
          <a:p>
            <a:endParaRPr lang="en-US" dirty="0"/>
          </a:p>
        </p:txBody>
      </p:sp>
    </p:spTree>
    <p:extLst>
      <p:ext uri="{BB962C8B-B14F-4D97-AF65-F5344CB8AC3E}">
        <p14:creationId xmlns:p14="http://schemas.microsoft.com/office/powerpoint/2010/main" val="132409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292" y="376525"/>
            <a:ext cx="8229600" cy="4525963"/>
          </a:xfrm>
        </p:spPr>
        <p:txBody>
          <a:bodyPr/>
          <a:lstStyle/>
          <a:p>
            <a:pPr marL="0" indent="0">
              <a:buNone/>
            </a:pPr>
            <a:r>
              <a:rPr lang="en-US" dirty="0" smtClean="0"/>
              <a:t>There are three types of sheep breeding farms, and they vary in the amount of performance recording that is done:</a:t>
            </a:r>
          </a:p>
          <a:p>
            <a:pPr marL="0" indent="0">
              <a:buNone/>
            </a:pPr>
            <a:r>
              <a:rPr lang="en-US" dirty="0" smtClean="0"/>
              <a:t> stud farms</a:t>
            </a:r>
          </a:p>
          <a:p>
            <a:pPr marL="0" indent="0">
              <a:buNone/>
            </a:pPr>
            <a:r>
              <a:rPr lang="en-US" dirty="0" smtClean="0"/>
              <a:t> performance recorded flocks</a:t>
            </a:r>
          </a:p>
          <a:p>
            <a:pPr marL="0" indent="0">
              <a:buNone/>
            </a:pPr>
            <a:r>
              <a:rPr lang="en-US" dirty="0" smtClean="0"/>
              <a:t> commercial sheep farms.</a:t>
            </a:r>
            <a:endParaRPr lang="en-US" dirty="0"/>
          </a:p>
        </p:txBody>
      </p:sp>
      <p:pic>
        <p:nvPicPr>
          <p:cNvPr id="4" name="Picture 3"/>
          <p:cNvPicPr>
            <a:picLocks noChangeAspect="1"/>
          </p:cNvPicPr>
          <p:nvPr/>
        </p:nvPicPr>
        <p:blipFill>
          <a:blip r:embed="rId2"/>
          <a:stretch>
            <a:fillRect/>
          </a:stretch>
        </p:blipFill>
        <p:spPr>
          <a:xfrm>
            <a:off x="4940819" y="3553214"/>
            <a:ext cx="3960031" cy="2974586"/>
          </a:xfrm>
          <a:prstGeom prst="rect">
            <a:avLst/>
          </a:prstGeom>
        </p:spPr>
      </p:pic>
    </p:spTree>
    <p:extLst>
      <p:ext uri="{BB962C8B-B14F-4D97-AF65-F5344CB8AC3E}">
        <p14:creationId xmlns:p14="http://schemas.microsoft.com/office/powerpoint/2010/main" val="3688558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 farm (sheep breeder)</a:t>
            </a:r>
            <a:endParaRPr lang="en-US" dirty="0"/>
          </a:p>
        </p:txBody>
      </p:sp>
      <p:sp>
        <p:nvSpPr>
          <p:cNvPr id="3" name="Content Placeholder 2"/>
          <p:cNvSpPr>
            <a:spLocks noGrp="1"/>
          </p:cNvSpPr>
          <p:nvPr>
            <p:ph idx="1"/>
          </p:nvPr>
        </p:nvSpPr>
        <p:spPr/>
        <p:txBody>
          <a:bodyPr/>
          <a:lstStyle/>
          <a:p>
            <a:r>
              <a:rPr lang="en-US" dirty="0"/>
              <a:t>All sheep are tagged to individually identify them. </a:t>
            </a:r>
          </a:p>
          <a:p>
            <a:r>
              <a:rPr lang="en-US" dirty="0"/>
              <a:t>Ewe to lamb links are carefully observed (to be certain of which lambs belong to which ewes). </a:t>
            </a:r>
          </a:p>
          <a:p>
            <a:r>
              <a:rPr lang="en-US" dirty="0"/>
              <a:t>Careful records of individual ancestry and performance must be kept. 	</a:t>
            </a:r>
          </a:p>
          <a:p>
            <a:endParaRPr lang="en-US" dirty="0"/>
          </a:p>
        </p:txBody>
      </p:sp>
    </p:spTree>
    <p:extLst>
      <p:ext uri="{BB962C8B-B14F-4D97-AF65-F5344CB8AC3E}">
        <p14:creationId xmlns:p14="http://schemas.microsoft.com/office/powerpoint/2010/main" val="59062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Performance-recorded flocks.</a:t>
            </a:r>
            <a:endParaRPr lang="en-US" dirty="0"/>
          </a:p>
        </p:txBody>
      </p:sp>
      <p:sp>
        <p:nvSpPr>
          <p:cNvPr id="3" name="Content Placeholder 2"/>
          <p:cNvSpPr>
            <a:spLocks noGrp="1"/>
          </p:cNvSpPr>
          <p:nvPr>
            <p:ph idx="1"/>
          </p:nvPr>
        </p:nvSpPr>
        <p:spPr/>
        <p:txBody>
          <a:bodyPr/>
          <a:lstStyle/>
          <a:p>
            <a:r>
              <a:rPr lang="en-US" dirty="0"/>
              <a:t>All sheep are tagged to individually identify them. </a:t>
            </a:r>
          </a:p>
          <a:p>
            <a:r>
              <a:rPr lang="en-US" dirty="0"/>
              <a:t>Ewe to lamb links are usually carefully observed. </a:t>
            </a:r>
          </a:p>
          <a:p>
            <a:r>
              <a:rPr lang="en-US" dirty="0"/>
              <a:t>Careful records of individual ancestry and performance are kept as much as possible. 	</a:t>
            </a:r>
          </a:p>
          <a:p>
            <a:endParaRPr lang="en-US" dirty="0"/>
          </a:p>
        </p:txBody>
      </p:sp>
    </p:spTree>
    <p:extLst>
      <p:ext uri="{BB962C8B-B14F-4D97-AF65-F5344CB8AC3E}">
        <p14:creationId xmlns:p14="http://schemas.microsoft.com/office/powerpoint/2010/main" val="1277666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sheep farm…</a:t>
            </a:r>
            <a:endParaRPr lang="en-US" dirty="0"/>
          </a:p>
        </p:txBody>
      </p:sp>
      <p:sp>
        <p:nvSpPr>
          <p:cNvPr id="3" name="Content Placeholder 2"/>
          <p:cNvSpPr>
            <a:spLocks noGrp="1"/>
          </p:cNvSpPr>
          <p:nvPr>
            <p:ph idx="1"/>
          </p:nvPr>
        </p:nvSpPr>
        <p:spPr/>
        <p:txBody>
          <a:bodyPr/>
          <a:lstStyle/>
          <a:p>
            <a:r>
              <a:rPr lang="en-US" dirty="0"/>
              <a:t>Sheep are not permanently tagged to individually identify them. </a:t>
            </a:r>
          </a:p>
          <a:p>
            <a:r>
              <a:rPr lang="en-US" dirty="0"/>
              <a:t>Records may be kept of performance when meat or wool is harvested. 	</a:t>
            </a:r>
          </a:p>
          <a:p>
            <a:endParaRPr lang="en-US" dirty="0"/>
          </a:p>
        </p:txBody>
      </p:sp>
    </p:spTree>
    <p:extLst>
      <p:ext uri="{BB962C8B-B14F-4D97-AF65-F5344CB8AC3E}">
        <p14:creationId xmlns:p14="http://schemas.microsoft.com/office/powerpoint/2010/main" val="1018678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Genetic improvement is made by breeding sheep with better characteristics (traits). These characteristics may:</a:t>
            </a:r>
          </a:p>
          <a:p>
            <a:pPr marL="0" indent="0">
              <a:buNone/>
            </a:pPr>
            <a:r>
              <a:rPr lang="en-US" dirty="0" smtClean="0"/>
              <a:t> improve production</a:t>
            </a:r>
          </a:p>
          <a:p>
            <a:pPr marL="0" indent="0">
              <a:buNone/>
            </a:pPr>
            <a:r>
              <a:rPr lang="en-US" dirty="0" smtClean="0"/>
              <a:t> reduce costs (for example, because the sheep won’t need as much animal health treatment).</a:t>
            </a:r>
            <a:endParaRPr lang="en-US" dirty="0"/>
          </a:p>
        </p:txBody>
      </p:sp>
    </p:spTree>
    <p:extLst>
      <p:ext uri="{BB962C8B-B14F-4D97-AF65-F5344CB8AC3E}">
        <p14:creationId xmlns:p14="http://schemas.microsoft.com/office/powerpoint/2010/main" val="255625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this table to answer the following questions…</a:t>
            </a:r>
            <a:endParaRPr lang="en-US" dirty="0"/>
          </a:p>
        </p:txBody>
      </p:sp>
      <p:pic>
        <p:nvPicPr>
          <p:cNvPr id="4" name="Content Placeholder 3"/>
          <p:cNvPicPr>
            <a:picLocks noGrp="1" noChangeAspect="1"/>
          </p:cNvPicPr>
          <p:nvPr>
            <p:ph idx="1"/>
          </p:nvPr>
        </p:nvPicPr>
        <p:blipFill>
          <a:blip r:embed="rId2"/>
          <a:srcRect t="-11069" b="-11069"/>
          <a:stretch>
            <a:fillRect/>
          </a:stretch>
        </p:blipFill>
        <p:spPr/>
      </p:pic>
    </p:spTree>
    <p:extLst>
      <p:ext uri="{BB962C8B-B14F-4D97-AF65-F5344CB8AC3E}">
        <p14:creationId xmlns:p14="http://schemas.microsoft.com/office/powerpoint/2010/main" val="111245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765</Words>
  <Application>Microsoft Macintosh PowerPoint</Application>
  <PresentationFormat>On-screen Show (4:3)</PresentationFormat>
  <Paragraphs>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BREEDING SUPERIOR SHEEP </vt:lpstr>
      <vt:lpstr>PowerPoint Presentation</vt:lpstr>
      <vt:lpstr>PowerPoint Presentation</vt:lpstr>
      <vt:lpstr>PowerPoint Presentation</vt:lpstr>
      <vt:lpstr>Stud farm (sheep breeder)</vt:lpstr>
      <vt:lpstr>Performance-recorded flocks.</vt:lpstr>
      <vt:lpstr>Commercial sheep farm…</vt:lpstr>
      <vt:lpstr>PowerPoint Presentation</vt:lpstr>
      <vt:lpstr>Use this table to answer the following questions…</vt:lpstr>
      <vt:lpstr>1. Which traits would be of interest to a high country sheep farmer producing fine wool for clothing manufacture? </vt:lpstr>
      <vt:lpstr>2. Some commercial sheep farmers use a terminal sire to produce lambs just for meat. What traits would be of interest to them in choosing their rams? </vt:lpstr>
      <vt:lpstr>3. List the traits that would save money for all sheep farmers. </vt:lpstr>
      <vt:lpstr>SHEEP BREEDERS AND STUD FARMS  </vt:lpstr>
      <vt:lpstr>PowerPoint Presentation</vt:lpstr>
      <vt:lpstr>PowerPoint Presentation</vt:lpstr>
      <vt:lpstr>PowerPoint Presentation</vt:lpstr>
      <vt:lpstr>Improving traits..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BREEDING SUPERIOR SHEEP </dc:title>
  <dc:creator>Teacher</dc:creator>
  <cp:lastModifiedBy>Teacher</cp:lastModifiedBy>
  <cp:revision>5</cp:revision>
  <dcterms:created xsi:type="dcterms:W3CDTF">2014-07-16T05:44:06Z</dcterms:created>
  <dcterms:modified xsi:type="dcterms:W3CDTF">2014-07-16T06:13:23Z</dcterms:modified>
</cp:coreProperties>
</file>