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59" r:id="rId6"/>
    <p:sldId id="262" r:id="rId7"/>
    <p:sldId id="266" r:id="rId8"/>
    <p:sldId id="263" r:id="rId9"/>
    <p:sldId id="265" r:id="rId10"/>
    <p:sldId id="267" r:id="rId11"/>
    <p:sldId id="268"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8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974FB-7608-814E-8C01-DF722123E09B}"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12720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974FB-7608-814E-8C01-DF722123E09B}"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96215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974FB-7608-814E-8C01-DF722123E09B}"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160085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974FB-7608-814E-8C01-DF722123E09B}"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340829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974FB-7608-814E-8C01-DF722123E09B}" type="datetimeFigureOut">
              <a:rPr lang="en-US" smtClean="0"/>
              <a:t>15/07/14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79567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974FB-7608-814E-8C01-DF722123E09B}" type="datetimeFigureOut">
              <a:rPr lang="en-US" smtClean="0"/>
              <a:t>15/07/14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50342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974FB-7608-814E-8C01-DF722123E09B}" type="datetimeFigureOut">
              <a:rPr lang="en-US" smtClean="0"/>
              <a:t>15/07/14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392118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974FB-7608-814E-8C01-DF722123E09B}" type="datetimeFigureOut">
              <a:rPr lang="en-US" smtClean="0"/>
              <a:t>15/07/14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206180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974FB-7608-814E-8C01-DF722123E09B}" type="datetimeFigureOut">
              <a:rPr lang="en-US" smtClean="0"/>
              <a:t>15/07/14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206187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974FB-7608-814E-8C01-DF722123E09B}" type="datetimeFigureOut">
              <a:rPr lang="en-US" smtClean="0"/>
              <a:t>15/07/14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193105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974FB-7608-814E-8C01-DF722123E09B}" type="datetimeFigureOut">
              <a:rPr lang="en-US" smtClean="0"/>
              <a:t>15/07/14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62F5DF-F1BB-0F4E-9A01-6FA224CED846}" type="slidenum">
              <a:rPr lang="en-US" smtClean="0"/>
              <a:t>‹#›</a:t>
            </a:fld>
            <a:endParaRPr lang="en-US"/>
          </a:p>
        </p:txBody>
      </p:sp>
    </p:spTree>
    <p:extLst>
      <p:ext uri="{BB962C8B-B14F-4D97-AF65-F5344CB8AC3E}">
        <p14:creationId xmlns:p14="http://schemas.microsoft.com/office/powerpoint/2010/main" val="38690638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974FB-7608-814E-8C01-DF722123E09B}" type="datetimeFigureOut">
              <a:rPr lang="en-US" smtClean="0"/>
              <a:t>15/07/14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F5DF-F1BB-0F4E-9A01-6FA224CED846}" type="slidenum">
              <a:rPr lang="en-US" smtClean="0"/>
              <a:t>‹#›</a:t>
            </a:fld>
            <a:endParaRPr lang="en-US"/>
          </a:p>
        </p:txBody>
      </p:sp>
    </p:spTree>
    <p:extLst>
      <p:ext uri="{BB962C8B-B14F-4D97-AF65-F5344CB8AC3E}">
        <p14:creationId xmlns:p14="http://schemas.microsoft.com/office/powerpoint/2010/main" val="337497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Vaccinating…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81801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u="sng" dirty="0" smtClean="0"/>
              <a:t>What Effect Does Scabby Mouth Disease Have?</a:t>
            </a:r>
          </a:p>
          <a:p>
            <a:r>
              <a:rPr lang="en-US" dirty="0" smtClean="0"/>
              <a:t>The lesions resulting from infection although only temporary can severely restrict the growth rate of lambs with obvious financial penalties resulting.  Repeated failure to prevent scabby mouth disease in lambs could also be considered an animal welfare issue and result in action being taken by the authorities.</a:t>
            </a:r>
            <a:endParaRPr lang="en-US" dirty="0"/>
          </a:p>
        </p:txBody>
      </p:sp>
    </p:spTree>
    <p:extLst>
      <p:ext uri="{BB962C8B-B14F-4D97-AF65-F5344CB8AC3E}">
        <p14:creationId xmlns:p14="http://schemas.microsoft.com/office/powerpoint/2010/main" val="421368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want to know more about S.M….</a:t>
            </a:r>
          </a:p>
          <a:p>
            <a:endParaRPr lang="en-US" dirty="0"/>
          </a:p>
          <a:p>
            <a:r>
              <a:rPr lang="en-US" dirty="0" smtClean="0"/>
              <a:t>http://</a:t>
            </a:r>
            <a:r>
              <a:rPr lang="en-US" dirty="0" err="1" smtClean="0"/>
              <a:t>www.cluthavets.co.nz</a:t>
            </a:r>
            <a:r>
              <a:rPr lang="en-US" dirty="0" smtClean="0"/>
              <a:t>/animal-health/204-sheep-scabby-mouth-faq.html</a:t>
            </a:r>
            <a:endParaRPr lang="en-US" dirty="0"/>
          </a:p>
        </p:txBody>
      </p:sp>
    </p:spTree>
    <p:extLst>
      <p:ext uri="{BB962C8B-B14F-4D97-AF65-F5344CB8AC3E}">
        <p14:creationId xmlns:p14="http://schemas.microsoft.com/office/powerpoint/2010/main" val="156128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vaccinate…</a:t>
            </a:r>
            <a:endParaRPr lang="en-US" dirty="0"/>
          </a:p>
        </p:txBody>
      </p:sp>
      <p:sp>
        <p:nvSpPr>
          <p:cNvPr id="3" name="Content Placeholder 2"/>
          <p:cNvSpPr>
            <a:spLocks noGrp="1"/>
          </p:cNvSpPr>
          <p:nvPr>
            <p:ph idx="1"/>
          </p:nvPr>
        </p:nvSpPr>
        <p:spPr/>
        <p:txBody>
          <a:bodyPr/>
          <a:lstStyle/>
          <a:p>
            <a:pPr marL="0" indent="0">
              <a:buNone/>
            </a:pPr>
            <a:r>
              <a:rPr lang="en-US" dirty="0" smtClean="0"/>
              <a:t>TASK:</a:t>
            </a:r>
          </a:p>
          <a:p>
            <a:r>
              <a:rPr lang="en-US" dirty="0" smtClean="0"/>
              <a:t>Use the “vaccinating Blog” on </a:t>
            </a:r>
            <a:r>
              <a:rPr lang="en-US" dirty="0" err="1" smtClean="0"/>
              <a:t>Clarkiescourses</a:t>
            </a:r>
            <a:r>
              <a:rPr lang="en-US" dirty="0" smtClean="0"/>
              <a:t> to create a step-by-step summary of </a:t>
            </a:r>
            <a:r>
              <a:rPr lang="en-US" dirty="0" err="1" smtClean="0"/>
              <a:t>hiow</a:t>
            </a:r>
            <a:r>
              <a:rPr lang="en-US" dirty="0" smtClean="0"/>
              <a:t> you should correctly vaccinate. (Should include at least 10 of the main steps).</a:t>
            </a:r>
            <a:endParaRPr lang="en-US" dirty="0"/>
          </a:p>
        </p:txBody>
      </p:sp>
      <p:pic>
        <p:nvPicPr>
          <p:cNvPr id="4" name="Picture 3"/>
          <p:cNvPicPr>
            <a:picLocks noChangeAspect="1"/>
          </p:cNvPicPr>
          <p:nvPr/>
        </p:nvPicPr>
        <p:blipFill>
          <a:blip r:embed="rId2"/>
          <a:stretch>
            <a:fillRect/>
          </a:stretch>
        </p:blipFill>
        <p:spPr>
          <a:xfrm>
            <a:off x="6223000" y="3760663"/>
            <a:ext cx="2463800" cy="3289300"/>
          </a:xfrm>
          <a:prstGeom prst="rect">
            <a:avLst/>
          </a:prstGeom>
        </p:spPr>
      </p:pic>
    </p:spTree>
    <p:extLst>
      <p:ext uri="{BB962C8B-B14F-4D97-AF65-F5344CB8AC3E}">
        <p14:creationId xmlns:p14="http://schemas.microsoft.com/office/powerpoint/2010/main" val="8011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rcRect l="-71377" r="-71377"/>
          <a:stretch>
            <a:fillRect/>
          </a:stretch>
        </p:blipFill>
        <p:spPr>
          <a:xfrm>
            <a:off x="-1479117" y="3092431"/>
            <a:ext cx="5916921" cy="3254079"/>
          </a:xfrm>
          <a:prstGeom prst="rect">
            <a:avLst/>
          </a:prstGeom>
        </p:spPr>
      </p:pic>
      <p:sp>
        <p:nvSpPr>
          <p:cNvPr id="6" name="Rectangle 5"/>
          <p:cNvSpPr/>
          <p:nvPr/>
        </p:nvSpPr>
        <p:spPr>
          <a:xfrm>
            <a:off x="2829616" y="437199"/>
            <a:ext cx="6314384" cy="5909311"/>
          </a:xfrm>
          <a:prstGeom prst="rect">
            <a:avLst/>
          </a:prstGeom>
        </p:spPr>
        <p:txBody>
          <a:bodyPr wrap="square">
            <a:spAutoFit/>
          </a:bodyPr>
          <a:lstStyle/>
          <a:p>
            <a:r>
              <a:rPr lang="en-US" u="sng" dirty="0" smtClean="0"/>
              <a:t>Cattle:</a:t>
            </a:r>
          </a:p>
          <a:p>
            <a:r>
              <a:rPr lang="en-US" dirty="0" smtClean="0"/>
              <a:t>Calves should be vaccinated with the following </a:t>
            </a:r>
            <a:r>
              <a:rPr lang="en-US" dirty="0" err="1" smtClean="0"/>
              <a:t>programme</a:t>
            </a:r>
            <a:r>
              <a:rPr lang="en-US" dirty="0" smtClean="0"/>
              <a:t>:</a:t>
            </a:r>
          </a:p>
          <a:p>
            <a:endParaRPr lang="en-US" dirty="0" smtClean="0"/>
          </a:p>
          <a:p>
            <a:r>
              <a:rPr lang="en-US" dirty="0" smtClean="0"/>
              <a:t>5 In 1 </a:t>
            </a:r>
            <a:r>
              <a:rPr lang="en-US" dirty="0" err="1" smtClean="0"/>
              <a:t>sensitiser</a:t>
            </a:r>
            <a:r>
              <a:rPr lang="en-US" dirty="0" smtClean="0"/>
              <a:t> at 3 months old</a:t>
            </a:r>
          </a:p>
          <a:p>
            <a:r>
              <a:rPr lang="en-US" dirty="0" smtClean="0"/>
              <a:t>5 in 1 booster at 4 months old</a:t>
            </a:r>
          </a:p>
          <a:p>
            <a:endParaRPr lang="en-US" dirty="0" smtClean="0"/>
          </a:p>
          <a:p>
            <a:r>
              <a:rPr lang="en-US" u="sng" dirty="0" smtClean="0"/>
              <a:t>Sheep:</a:t>
            </a:r>
          </a:p>
          <a:p>
            <a:r>
              <a:rPr lang="en-US" dirty="0" smtClean="0"/>
              <a:t>Sheep should receive an annual vaccination of 5 in 1 three weeks prior to lambing.  This will protect both the ewe and the lamb, through the lambing risk period.</a:t>
            </a:r>
          </a:p>
          <a:p>
            <a:endParaRPr lang="en-US" dirty="0" smtClean="0"/>
          </a:p>
          <a:p>
            <a:r>
              <a:rPr lang="en-US" dirty="0" smtClean="0"/>
              <a:t>At docking lambs are susceptible to Pulpy Kidney and Tetanus and should therefore be vaccinated with Lamb Vaccine at this time to prevent sickness and death from these two diseases.   Lamb Vaccine a special short acting vaccine designed for this purpose.</a:t>
            </a:r>
          </a:p>
          <a:p>
            <a:endParaRPr lang="en-US" dirty="0" smtClean="0"/>
          </a:p>
          <a:p>
            <a:r>
              <a:rPr lang="en-US" u="sng" dirty="0" smtClean="0"/>
              <a:t>Lambs should then be vaccinated with the following </a:t>
            </a:r>
            <a:r>
              <a:rPr lang="en-US" u="sng" dirty="0" err="1" smtClean="0"/>
              <a:t>programme</a:t>
            </a:r>
            <a:r>
              <a:rPr lang="en-US" u="sng" dirty="0" smtClean="0"/>
              <a:t>:</a:t>
            </a:r>
          </a:p>
          <a:p>
            <a:endParaRPr lang="en-US" dirty="0" smtClean="0"/>
          </a:p>
          <a:p>
            <a:r>
              <a:rPr lang="en-US" dirty="0" smtClean="0"/>
              <a:t>5 In 1 </a:t>
            </a:r>
            <a:r>
              <a:rPr lang="en-US" dirty="0" err="1" smtClean="0"/>
              <a:t>sensitiser</a:t>
            </a:r>
            <a:r>
              <a:rPr lang="en-US" dirty="0" smtClean="0"/>
              <a:t> at 3 months old</a:t>
            </a:r>
          </a:p>
          <a:p>
            <a:r>
              <a:rPr lang="en-US" dirty="0" smtClean="0"/>
              <a:t>5 in 1 booster at 4 months old</a:t>
            </a:r>
          </a:p>
          <a:p>
            <a:endParaRPr lang="en-US" dirty="0"/>
          </a:p>
        </p:txBody>
      </p:sp>
    </p:spTree>
    <p:extLst>
      <p:ext uri="{BB962C8B-B14F-4D97-AF65-F5344CB8AC3E}">
        <p14:creationId xmlns:p14="http://schemas.microsoft.com/office/powerpoint/2010/main" val="177679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Vaccinating…</a:t>
            </a:r>
            <a:endParaRPr lang="en-US" dirty="0"/>
          </a:p>
        </p:txBody>
      </p:sp>
      <p:pic>
        <p:nvPicPr>
          <p:cNvPr id="4" name="Content Placeholder 3"/>
          <p:cNvPicPr>
            <a:picLocks noGrp="1" noChangeAspect="1"/>
          </p:cNvPicPr>
          <p:nvPr>
            <p:ph idx="1"/>
          </p:nvPr>
        </p:nvPicPr>
        <p:blipFill>
          <a:blip r:embed="rId2"/>
          <a:srcRect l="-71377" r="-71377"/>
          <a:stretch>
            <a:fillRect/>
          </a:stretch>
        </p:blipFill>
        <p:spPr>
          <a:xfrm>
            <a:off x="6381246" y="0"/>
            <a:ext cx="4020164" cy="2210935"/>
          </a:xfrm>
        </p:spPr>
      </p:pic>
      <p:sp>
        <p:nvSpPr>
          <p:cNvPr id="5" name="TextBox 4"/>
          <p:cNvSpPr txBox="1"/>
          <p:nvPr/>
        </p:nvSpPr>
        <p:spPr>
          <a:xfrm>
            <a:off x="1" y="1417638"/>
            <a:ext cx="8686799" cy="4801315"/>
          </a:xfrm>
          <a:prstGeom prst="rect">
            <a:avLst/>
          </a:prstGeom>
          <a:noFill/>
        </p:spPr>
        <p:txBody>
          <a:bodyPr wrap="square" rtlCol="0">
            <a:spAutoFit/>
          </a:bodyPr>
          <a:lstStyle/>
          <a:p>
            <a:r>
              <a:rPr lang="en-US" dirty="0" smtClean="0"/>
              <a:t>Vaccination is used mainly to prevent </a:t>
            </a:r>
            <a:r>
              <a:rPr lang="en-US" dirty="0" err="1" smtClean="0"/>
              <a:t>Colostridial</a:t>
            </a:r>
            <a:r>
              <a:rPr lang="en-US" dirty="0" smtClean="0"/>
              <a:t> </a:t>
            </a:r>
            <a:r>
              <a:rPr lang="en-US" dirty="0" smtClean="0"/>
              <a:t>diseases.</a:t>
            </a:r>
          </a:p>
          <a:p>
            <a:endParaRPr lang="en-US" dirty="0"/>
          </a:p>
          <a:p>
            <a:r>
              <a:rPr lang="en-US" dirty="0" smtClean="0"/>
              <a:t>The </a:t>
            </a:r>
            <a:r>
              <a:rPr lang="en-US" dirty="0"/>
              <a:t>common diseases are:</a:t>
            </a:r>
          </a:p>
          <a:p>
            <a:r>
              <a:rPr lang="en-US" b="1" dirty="0"/>
              <a:t>Pulpy kidney (</a:t>
            </a:r>
            <a:r>
              <a:rPr lang="en-US" dirty="0"/>
              <a:t>PK, enterotoxaemia): Classical signs are sudden death in young lambs that are well fed and growing quickly.  Can affect animals at any age, especially when they are grazing high quality pastures (</a:t>
            </a:r>
            <a:r>
              <a:rPr lang="en-US" dirty="0" err="1"/>
              <a:t>eg</a:t>
            </a:r>
            <a:r>
              <a:rPr lang="en-US" dirty="0"/>
              <a:t> flushing ewes, </a:t>
            </a:r>
            <a:r>
              <a:rPr lang="en-US" dirty="0" err="1"/>
              <a:t>hoggets</a:t>
            </a:r>
            <a:r>
              <a:rPr lang="en-US" dirty="0"/>
              <a:t> on spring pastures). </a:t>
            </a:r>
          </a:p>
          <a:p>
            <a:r>
              <a:rPr lang="en-US" b="1" dirty="0"/>
              <a:t>Tetanus: </a:t>
            </a:r>
            <a:r>
              <a:rPr lang="en-US" dirty="0"/>
              <a:t>Occurs when tetanus spores enter deep wounds where there is minimal aeration and dead &amp; damaged tissue.  Most common after docking.  Risk is greater with rubber rings and when the searing iron is not hot enough causing excessive deep tissue damage to allow the tetanus spores to proliferate.</a:t>
            </a:r>
          </a:p>
          <a:p>
            <a:r>
              <a:rPr lang="en-US" dirty="0"/>
              <a:t>The next 3 diseases are similar in appearance and all fall into the blood poisoning category which is typified by sudden death followed by going off quickly, bloody discharge from nose &amp; bloating.</a:t>
            </a:r>
          </a:p>
          <a:p>
            <a:r>
              <a:rPr lang="en-US" b="1" dirty="0"/>
              <a:t>Blackleg: </a:t>
            </a:r>
            <a:r>
              <a:rPr lang="en-US" dirty="0"/>
              <a:t>Usually associated with dirty wounds, grazing muddy winter feed crops, after lambing &amp; using dirty vaccination needles.</a:t>
            </a:r>
          </a:p>
          <a:p>
            <a:r>
              <a:rPr lang="en-US" b="1" dirty="0"/>
              <a:t>Malignant </a:t>
            </a:r>
            <a:r>
              <a:rPr lang="en-US" b="1" dirty="0" err="1"/>
              <a:t>oedema</a:t>
            </a:r>
            <a:r>
              <a:rPr lang="en-US" b="1" dirty="0"/>
              <a:t>: </a:t>
            </a:r>
            <a:r>
              <a:rPr lang="en-US" dirty="0"/>
              <a:t>Lesions very similar to blackleg.</a:t>
            </a:r>
          </a:p>
          <a:p>
            <a:r>
              <a:rPr lang="en-US" b="1" dirty="0"/>
              <a:t>Black disease</a:t>
            </a:r>
            <a:r>
              <a:rPr lang="en-US" dirty="0"/>
              <a:t>: Usually associated with liver fluke infection. </a:t>
            </a:r>
          </a:p>
        </p:txBody>
      </p:sp>
    </p:spTree>
    <p:extLst>
      <p:ext uri="{BB962C8B-B14F-4D97-AF65-F5344CB8AC3E}">
        <p14:creationId xmlns:p14="http://schemas.microsoft.com/office/powerpoint/2010/main" val="279195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pic>
        <p:nvPicPr>
          <p:cNvPr id="4" name="Content Placeholder 3"/>
          <p:cNvPicPr>
            <a:picLocks noGrp="1" noChangeAspect="1"/>
          </p:cNvPicPr>
          <p:nvPr>
            <p:ph idx="1"/>
          </p:nvPr>
        </p:nvPicPr>
        <p:blipFill>
          <a:blip r:embed="rId2"/>
          <a:srcRect l="-54401" r="-54401"/>
          <a:stretch>
            <a:fillRect/>
          </a:stretch>
        </p:blipFill>
        <p:spPr>
          <a:xfrm>
            <a:off x="-1333747" y="104669"/>
            <a:ext cx="4774765" cy="2625937"/>
          </a:xfrm>
        </p:spPr>
      </p:pic>
      <p:sp>
        <p:nvSpPr>
          <p:cNvPr id="6" name="TextBox 5"/>
          <p:cNvSpPr txBox="1"/>
          <p:nvPr/>
        </p:nvSpPr>
        <p:spPr>
          <a:xfrm>
            <a:off x="2409635" y="1459721"/>
            <a:ext cx="5893841" cy="4893647"/>
          </a:xfrm>
          <a:prstGeom prst="rect">
            <a:avLst/>
          </a:prstGeom>
          <a:noFill/>
        </p:spPr>
        <p:txBody>
          <a:bodyPr wrap="square" rtlCol="0">
            <a:spAutoFit/>
          </a:bodyPr>
          <a:lstStyle/>
          <a:p>
            <a:r>
              <a:rPr lang="en-US" sz="2400" u="sng" dirty="0"/>
              <a:t>Tetanus </a:t>
            </a:r>
            <a:r>
              <a:rPr lang="en-US" sz="2400" dirty="0"/>
              <a:t>usually appears 10-14 days after the injury (e.g. docking wounds, shearing wounds). Animals are stiff and go into a rigid spasm if stimulated. They look as if they are smiling due to contraction of the facial muscles. Dead animals look normal</a:t>
            </a:r>
            <a:r>
              <a:rPr lang="en-US" sz="2400" dirty="0" smtClean="0"/>
              <a:t>.</a:t>
            </a:r>
          </a:p>
          <a:p>
            <a:endParaRPr lang="en-US" sz="2400" dirty="0"/>
          </a:p>
          <a:p>
            <a:r>
              <a:rPr lang="en-US" sz="2400" u="sng" dirty="0" smtClean="0"/>
              <a:t>Pulpy Kidney </a:t>
            </a:r>
            <a:r>
              <a:rPr lang="en-US" sz="2400" dirty="0"/>
              <a:t>usually only found dead with no outward signs. Post mortem may help, but no vaccination, lambs doing very well &amp; very sudden death are classical.</a:t>
            </a:r>
          </a:p>
          <a:p>
            <a:r>
              <a:rPr lang="en-US" sz="2400" dirty="0"/>
              <a:t>Blood poisoning usually found dead. “Go off” very quickly. May be gas under the skin.</a:t>
            </a:r>
          </a:p>
        </p:txBody>
      </p:sp>
      <p:pic>
        <p:nvPicPr>
          <p:cNvPr id="7" name="Picture 6"/>
          <p:cNvPicPr>
            <a:picLocks noChangeAspect="1"/>
          </p:cNvPicPr>
          <p:nvPr/>
        </p:nvPicPr>
        <p:blipFill>
          <a:blip r:embed="rId3"/>
          <a:stretch>
            <a:fillRect/>
          </a:stretch>
        </p:blipFill>
        <p:spPr>
          <a:xfrm>
            <a:off x="0" y="3451385"/>
            <a:ext cx="2279216" cy="1709412"/>
          </a:xfrm>
          <a:prstGeom prst="rect">
            <a:avLst/>
          </a:prstGeom>
        </p:spPr>
      </p:pic>
    </p:spTree>
    <p:extLst>
      <p:ext uri="{BB962C8B-B14F-4D97-AF65-F5344CB8AC3E}">
        <p14:creationId xmlns:p14="http://schemas.microsoft.com/office/powerpoint/2010/main" val="380943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a:t>
            </a:r>
            <a:endParaRPr lang="en-US" dirty="0"/>
          </a:p>
        </p:txBody>
      </p:sp>
      <p:sp>
        <p:nvSpPr>
          <p:cNvPr id="3" name="Content Placeholder 2"/>
          <p:cNvSpPr>
            <a:spLocks noGrp="1"/>
          </p:cNvSpPr>
          <p:nvPr>
            <p:ph idx="1"/>
          </p:nvPr>
        </p:nvSpPr>
        <p:spPr/>
        <p:txBody>
          <a:bodyPr/>
          <a:lstStyle/>
          <a:p>
            <a:r>
              <a:rPr lang="en-US" dirty="0" smtClean="0"/>
              <a:t>All the common </a:t>
            </a:r>
            <a:r>
              <a:rPr lang="en-US" dirty="0" err="1" smtClean="0"/>
              <a:t>clostridial</a:t>
            </a:r>
            <a:r>
              <a:rPr lang="en-US" dirty="0" smtClean="0"/>
              <a:t> bacteria are almost endemic throughout NZ farms, however the diseases are relatively uncommon due to the widespread use of vaccination.  Because vaccination is so effective and has been around for a long time many new generation farmers may never have seen the diseases.</a:t>
            </a:r>
          </a:p>
          <a:p>
            <a:endParaRPr lang="en-US" dirty="0" smtClean="0"/>
          </a:p>
        </p:txBody>
      </p:sp>
    </p:spTree>
    <p:extLst>
      <p:ext uri="{BB962C8B-B14F-4D97-AF65-F5344CB8AC3E}">
        <p14:creationId xmlns:p14="http://schemas.microsoft.com/office/powerpoint/2010/main" val="337624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708"/>
            <a:ext cx="8229600" cy="5692455"/>
          </a:xfrm>
        </p:spPr>
        <p:txBody>
          <a:bodyPr>
            <a:normAutofit/>
          </a:bodyPr>
          <a:lstStyle/>
          <a:p>
            <a:r>
              <a:rPr lang="en-US" dirty="0" smtClean="0"/>
              <a:t>Farmers need to be confident that the disease risk will always be present and that a sound vaccination </a:t>
            </a:r>
            <a:r>
              <a:rPr lang="en-US" dirty="0" err="1" smtClean="0"/>
              <a:t>programme</a:t>
            </a:r>
            <a:r>
              <a:rPr lang="en-US" dirty="0" smtClean="0"/>
              <a:t> will be stopping the disease from happening.  Most of the disease outbreaks are now associated with farmers forgetting to vaccinate.</a:t>
            </a:r>
          </a:p>
          <a:p>
            <a:r>
              <a:rPr lang="en-US" dirty="0" smtClean="0"/>
              <a:t>The cost of a 5-in-1 vaccine is </a:t>
            </a:r>
            <a:r>
              <a:rPr lang="en-US" dirty="0" err="1" smtClean="0"/>
              <a:t>approx</a:t>
            </a:r>
            <a:r>
              <a:rPr lang="en-US" dirty="0" smtClean="0"/>
              <a:t> 12 cents per dose, or 24 cents to fully protect a lamb.  Over 1000 lambs the cost is $240 so the </a:t>
            </a:r>
            <a:r>
              <a:rPr lang="en-US" dirty="0" err="1" smtClean="0"/>
              <a:t>programme</a:t>
            </a:r>
            <a:r>
              <a:rPr lang="en-US" dirty="0" smtClean="0"/>
              <a:t> only needs to save 3 lambs at $80</a:t>
            </a:r>
            <a:endParaRPr lang="en-US" dirty="0"/>
          </a:p>
        </p:txBody>
      </p:sp>
    </p:spTree>
    <p:extLst>
      <p:ext uri="{BB962C8B-B14F-4D97-AF65-F5344CB8AC3E}">
        <p14:creationId xmlns:p14="http://schemas.microsoft.com/office/powerpoint/2010/main" val="272468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lamb suffering from?</a:t>
            </a:r>
            <a:endParaRPr lang="en-US" dirty="0"/>
          </a:p>
        </p:txBody>
      </p:sp>
      <p:pic>
        <p:nvPicPr>
          <p:cNvPr id="4" name="Content Placeholder 3"/>
          <p:cNvPicPr>
            <a:picLocks noGrp="1" noChangeAspect="1"/>
          </p:cNvPicPr>
          <p:nvPr>
            <p:ph idx="1"/>
          </p:nvPr>
        </p:nvPicPr>
        <p:blipFill>
          <a:blip r:embed="rId2"/>
          <a:srcRect l="-71221" r="-71221"/>
          <a:stretch>
            <a:fillRect/>
          </a:stretch>
        </p:blipFill>
        <p:spPr/>
      </p:pic>
    </p:spTree>
    <p:extLst>
      <p:ext uri="{BB962C8B-B14F-4D97-AF65-F5344CB8AC3E}">
        <p14:creationId xmlns:p14="http://schemas.microsoft.com/office/powerpoint/2010/main" val="341448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Scabby Mouth…</a:t>
            </a:r>
            <a:endParaRPr lang="en-US" dirty="0"/>
          </a:p>
        </p:txBody>
      </p:sp>
      <p:sp>
        <p:nvSpPr>
          <p:cNvPr id="3" name="Content Placeholder 2"/>
          <p:cNvSpPr>
            <a:spLocks noGrp="1"/>
          </p:cNvSpPr>
          <p:nvPr>
            <p:ph idx="1"/>
          </p:nvPr>
        </p:nvSpPr>
        <p:spPr>
          <a:xfrm>
            <a:off x="457200" y="1461697"/>
            <a:ext cx="8229600" cy="5401078"/>
          </a:xfrm>
        </p:spPr>
        <p:txBody>
          <a:bodyPr>
            <a:noAutofit/>
          </a:bodyPr>
          <a:lstStyle/>
          <a:p>
            <a:pPr marL="0" indent="0">
              <a:buNone/>
            </a:pPr>
            <a:r>
              <a:rPr lang="en-US" sz="2000" dirty="0" smtClean="0"/>
              <a:t>What Is Scabby Mouth Disease And How Is It Spread?</a:t>
            </a:r>
          </a:p>
          <a:p>
            <a:r>
              <a:rPr lang="en-US" sz="2000" dirty="0" smtClean="0"/>
              <a:t>Scabby mouth is a viral disease affecting sheep of all ages.  The virus enters sheep through damaged skin generally caused by contact with thistles, hay, coarse pastures and stubbles.  Feedlot environments and the use of pelleted feed will also predispose to the virus development.  The most common form of disease spread is via a previously infected animal.  The virus can survive in the wool and on the skin of these animals for a long time.  The movement of animals from property to property has had a major impact on the disease spread throughout New Zealand.</a:t>
            </a:r>
          </a:p>
          <a:p>
            <a:pPr marL="0" indent="0">
              <a:buNone/>
            </a:pPr>
            <a:r>
              <a:rPr lang="en-US" sz="2000" dirty="0" smtClean="0"/>
              <a:t> </a:t>
            </a:r>
          </a:p>
          <a:p>
            <a:r>
              <a:rPr lang="en-US" sz="2000" dirty="0" smtClean="0"/>
              <a:t>The disease is extremely efficient at gaining entry into the animal; all sheep are potential targets.  Lambs are the group of sheep most at risk.  The scabby mouth disease cycle is approximately 4 to 5 weeks for completion.  During this time there are a number of stages up and until the scabs fall off.</a:t>
            </a:r>
            <a:endParaRPr lang="en-US" sz="2000" dirty="0"/>
          </a:p>
        </p:txBody>
      </p:sp>
    </p:spTree>
    <p:extLst>
      <p:ext uri="{BB962C8B-B14F-4D97-AF65-F5344CB8AC3E}">
        <p14:creationId xmlns:p14="http://schemas.microsoft.com/office/powerpoint/2010/main" val="304672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virus can survive in the environment for many years under ideal conditions.  Shearing sheds, watering points, feed troughs and sheep yards are the most common places for sheep to become infected with the virus.</a:t>
            </a:r>
          </a:p>
          <a:p>
            <a:r>
              <a:rPr lang="en-US" dirty="0" smtClean="0"/>
              <a:t>Clinical signs of the disease may vary within age group of sheep.  Scabs appearing on the mouth and lips are particularly common in lambs.  The nostrils, teats and udders, the poll of rams and the feet are the other commonly affected areas.</a:t>
            </a:r>
          </a:p>
          <a:p>
            <a:endParaRPr lang="en-US" dirty="0"/>
          </a:p>
        </p:txBody>
      </p:sp>
    </p:spTree>
    <p:extLst>
      <p:ext uri="{BB962C8B-B14F-4D97-AF65-F5344CB8AC3E}">
        <p14:creationId xmlns:p14="http://schemas.microsoft.com/office/powerpoint/2010/main" val="144405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TotalTime>
  <Words>971</Words>
  <Application>Microsoft Macintosh PowerPoint</Application>
  <PresentationFormat>On-screen Show (4:3)</PresentationFormat>
  <Paragraphs>51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Vaccinating…</vt:lpstr>
      <vt:lpstr>PowerPoint Presentation</vt:lpstr>
      <vt:lpstr>Vaccinating…</vt:lpstr>
      <vt:lpstr>Signs and symptoms</vt:lpstr>
      <vt:lpstr>The impact…</vt:lpstr>
      <vt:lpstr>PowerPoint Presentation</vt:lpstr>
      <vt:lpstr>What is this lamb suffering from?</vt:lpstr>
      <vt:lpstr>Scabby Mouth…</vt:lpstr>
      <vt:lpstr>PowerPoint Presentation</vt:lpstr>
      <vt:lpstr>PowerPoint Presentation</vt:lpstr>
      <vt:lpstr>PowerPoint Presentation</vt:lpstr>
      <vt:lpstr>How to vaccinate…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Vaccinating…</dc:title>
  <dc:creator>Teacher</dc:creator>
  <cp:lastModifiedBy>Teacher</cp:lastModifiedBy>
  <cp:revision>4</cp:revision>
  <dcterms:created xsi:type="dcterms:W3CDTF">2014-07-14T21:34:59Z</dcterms:created>
  <dcterms:modified xsi:type="dcterms:W3CDTF">2014-07-15T05:17:33Z</dcterms:modified>
</cp:coreProperties>
</file>